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5"/>
  </p:notesMasterIdLst>
  <p:sldIdLst>
    <p:sldId id="256" r:id="rId2"/>
    <p:sldId id="294" r:id="rId3"/>
    <p:sldId id="285" r:id="rId4"/>
    <p:sldId id="418" r:id="rId5"/>
    <p:sldId id="402" r:id="rId6"/>
    <p:sldId id="273" r:id="rId7"/>
    <p:sldId id="413" r:id="rId8"/>
    <p:sldId id="541" r:id="rId9"/>
    <p:sldId id="572" r:id="rId10"/>
    <p:sldId id="423" r:id="rId11"/>
    <p:sldId id="449" r:id="rId12"/>
    <p:sldId id="447" r:id="rId13"/>
    <p:sldId id="446" r:id="rId14"/>
    <p:sldId id="448" r:id="rId15"/>
    <p:sldId id="450" r:id="rId16"/>
    <p:sldId id="459" r:id="rId17"/>
    <p:sldId id="458" r:id="rId18"/>
    <p:sldId id="530" r:id="rId19"/>
    <p:sldId id="529" r:id="rId20"/>
    <p:sldId id="542" r:id="rId21"/>
    <p:sldId id="547" r:id="rId22"/>
    <p:sldId id="565" r:id="rId23"/>
    <p:sldId id="564" r:id="rId24"/>
    <p:sldId id="566" r:id="rId25"/>
    <p:sldId id="567" r:id="rId26"/>
    <p:sldId id="576" r:id="rId27"/>
    <p:sldId id="510" r:id="rId28"/>
    <p:sldId id="511" r:id="rId29"/>
    <p:sldId id="512" r:id="rId30"/>
    <p:sldId id="513" r:id="rId31"/>
    <p:sldId id="514" r:id="rId32"/>
    <p:sldId id="515" r:id="rId33"/>
    <p:sldId id="516" r:id="rId34"/>
    <p:sldId id="518" r:id="rId35"/>
    <p:sldId id="540" r:id="rId36"/>
    <p:sldId id="533" r:id="rId37"/>
    <p:sldId id="573" r:id="rId38"/>
    <p:sldId id="534" r:id="rId39"/>
    <p:sldId id="535" r:id="rId40"/>
    <p:sldId id="536" r:id="rId41"/>
    <p:sldId id="537" r:id="rId42"/>
    <p:sldId id="563" r:id="rId43"/>
    <p:sldId id="586" r:id="rId44"/>
    <p:sldId id="588" r:id="rId45"/>
    <p:sldId id="265" r:id="rId46"/>
    <p:sldId id="266" r:id="rId47"/>
    <p:sldId id="268" r:id="rId48"/>
    <p:sldId id="274" r:id="rId49"/>
    <p:sldId id="412" r:id="rId50"/>
    <p:sldId id="461" r:id="rId51"/>
    <p:sldId id="474" r:id="rId52"/>
    <p:sldId id="491" r:id="rId53"/>
    <p:sldId id="493" r:id="rId54"/>
    <p:sldId id="554" r:id="rId55"/>
    <p:sldId id="562" r:id="rId56"/>
    <p:sldId id="589" r:id="rId57"/>
    <p:sldId id="590" r:id="rId58"/>
    <p:sldId id="596" r:id="rId59"/>
    <p:sldId id="269" r:id="rId60"/>
    <p:sldId id="382" r:id="rId61"/>
    <p:sldId id="383" r:id="rId62"/>
    <p:sldId id="292" r:id="rId63"/>
    <p:sldId id="456" r:id="rId64"/>
    <p:sldId id="482" r:id="rId65"/>
    <p:sldId id="538" r:id="rId66"/>
    <p:sldId id="486" r:id="rId67"/>
    <p:sldId id="484" r:id="rId68"/>
    <p:sldId id="539" r:id="rId69"/>
    <p:sldId id="485" r:id="rId70"/>
    <p:sldId id="497" r:id="rId71"/>
    <p:sldId id="548" r:id="rId72"/>
    <p:sldId id="571" r:id="rId73"/>
    <p:sldId id="577" r:id="rId74"/>
    <p:sldId id="578" r:id="rId75"/>
    <p:sldId id="594" r:id="rId76"/>
    <p:sldId id="270" r:id="rId77"/>
    <p:sldId id="284" r:id="rId78"/>
    <p:sldId id="405" r:id="rId79"/>
    <p:sldId id="406" r:id="rId80"/>
    <p:sldId id="467" r:id="rId81"/>
    <p:sldId id="468" r:id="rId82"/>
    <p:sldId id="470" r:id="rId83"/>
    <p:sldId id="475" r:id="rId84"/>
    <p:sldId id="481" r:id="rId85"/>
    <p:sldId id="531" r:id="rId86"/>
    <p:sldId id="558" r:id="rId87"/>
    <p:sldId id="545" r:id="rId88"/>
    <p:sldId id="556" r:id="rId89"/>
    <p:sldId id="568" r:id="rId90"/>
    <p:sldId id="593" r:id="rId91"/>
    <p:sldId id="583" r:id="rId92"/>
    <p:sldId id="293" r:id="rId93"/>
    <p:sldId id="457" r:id="rId9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5365" autoAdjust="0"/>
  </p:normalViewPr>
  <p:slideViewPr>
    <p:cSldViewPr snapToGrid="0">
      <p:cViewPr varScale="1">
        <p:scale>
          <a:sx n="68" d="100"/>
          <a:sy n="68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A7E24-413C-4D0D-93E0-B8FDF0BDB019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2464D-E3BB-4E19-A268-F3A9595C4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6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2464D-E3BB-4E19-A268-F3A9595C4A38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8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41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55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5617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06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090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81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67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7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4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9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32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0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8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8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5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93F4-4609-4C1D-9811-441BA283617A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9CC0B6-203A-426C-BCFA-7FC772D37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5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41" y="0"/>
            <a:ext cx="9326879" cy="635595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Отчёт о работе Фракции КПРФ в Государственной Думе ФС РФ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8 созыва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Москва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37540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786" y="140678"/>
            <a:ext cx="8749216" cy="1789722"/>
          </a:xfrm>
        </p:spPr>
        <p:txBody>
          <a:bodyPr>
            <a:normAutofit/>
          </a:bodyPr>
          <a:lstStyle/>
          <a:p>
            <a:r>
              <a:rPr lang="ru-RU" sz="3200" b="1" u="sng" dirty="0"/>
              <a:t>«Протокольные поручения»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786" y="823963"/>
            <a:ext cx="4704617" cy="55366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9391" y="823963"/>
            <a:ext cx="4749175" cy="55366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87415" y="14067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</a:t>
            </a:r>
            <a:r>
              <a:rPr lang="en-US" dirty="0"/>
              <a:t> </a:t>
            </a:r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4465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1741"/>
            <a:ext cx="8596668" cy="1568659"/>
          </a:xfrm>
        </p:spPr>
        <p:txBody>
          <a:bodyPr>
            <a:normAutofit/>
          </a:bodyPr>
          <a:lstStyle/>
          <a:p>
            <a:r>
              <a:rPr lang="ru-RU" sz="3200" b="1" u="sng" dirty="0"/>
              <a:t>«Протокольные поручения»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074703"/>
            <a:ext cx="3985101" cy="5074888"/>
          </a:xfr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00" y="880905"/>
            <a:ext cx="4624435" cy="56203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63262" y="177075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11</a:t>
            </a:r>
          </a:p>
        </p:txBody>
      </p:sp>
    </p:spTree>
    <p:extLst>
      <p:ext uri="{BB962C8B-B14F-4D97-AF65-F5344CB8AC3E}">
        <p14:creationId xmlns:p14="http://schemas.microsoft.com/office/powerpoint/2010/main" val="15797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0919"/>
            <a:ext cx="8596668" cy="1739481"/>
          </a:xfrm>
        </p:spPr>
        <p:txBody>
          <a:bodyPr>
            <a:normAutofit/>
          </a:bodyPr>
          <a:lstStyle/>
          <a:p>
            <a:r>
              <a:rPr lang="ru-RU" sz="3200" b="1" u="sng" dirty="0"/>
              <a:t>«Протокольные поручения»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813916"/>
            <a:ext cx="4346842" cy="571751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5530" y="845178"/>
            <a:ext cx="4772967" cy="56862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76603" y="190919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12</a:t>
            </a:r>
          </a:p>
        </p:txBody>
      </p:sp>
    </p:spTree>
    <p:extLst>
      <p:ext uri="{BB962C8B-B14F-4D97-AF65-F5344CB8AC3E}">
        <p14:creationId xmlns:p14="http://schemas.microsoft.com/office/powerpoint/2010/main" val="231650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529" y="110532"/>
            <a:ext cx="8580665" cy="1210268"/>
          </a:xfrm>
        </p:spPr>
        <p:txBody>
          <a:bodyPr>
            <a:normAutofit/>
          </a:bodyPr>
          <a:lstStyle/>
          <a:p>
            <a:r>
              <a:rPr lang="ru-RU" sz="3200" b="1" u="sng" dirty="0"/>
              <a:t>«Протокольные поручения»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360" y="660400"/>
            <a:ext cx="4694172" cy="58280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4"/>
          <a:stretch/>
        </p:blipFill>
        <p:spPr>
          <a:xfrm>
            <a:off x="868985" y="660400"/>
            <a:ext cx="4709919" cy="58280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88723" y="11053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</a:t>
            </a:r>
            <a:r>
              <a:rPr lang="en-US" dirty="0"/>
              <a:t>1</a:t>
            </a:r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40106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1305"/>
            <a:ext cx="8596668" cy="1659095"/>
          </a:xfrm>
        </p:spPr>
        <p:txBody>
          <a:bodyPr/>
          <a:lstStyle/>
          <a:p>
            <a:r>
              <a:rPr lang="ru-RU" b="1" u="sng" dirty="0"/>
              <a:t>«</a:t>
            </a:r>
            <a:r>
              <a:rPr lang="ru-RU" sz="3200" b="1" u="sng" dirty="0"/>
              <a:t>Протокольные поручения»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76" y="964153"/>
            <a:ext cx="4444419" cy="55873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9" b="-179"/>
          <a:stretch/>
        </p:blipFill>
        <p:spPr>
          <a:xfrm>
            <a:off x="5308437" y="944545"/>
            <a:ext cx="5143500" cy="5606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76603" y="177521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</a:t>
            </a:r>
            <a:r>
              <a:rPr lang="en-US" dirty="0"/>
              <a:t>1</a:t>
            </a:r>
            <a:r>
              <a:rPr lang="ru-RU" dirty="0"/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132068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72273"/>
            <a:ext cx="8596668" cy="1458127"/>
          </a:xfrm>
        </p:spPr>
        <p:txBody>
          <a:bodyPr/>
          <a:lstStyle/>
          <a:p>
            <a:r>
              <a:rPr lang="ru-RU" sz="3200" b="1" u="sng" dirty="0"/>
              <a:t>«Протокольные поручения»</a:t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283" y="1201336"/>
            <a:ext cx="4156672" cy="526980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34" y="1090804"/>
            <a:ext cx="4670949" cy="52698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76603" y="102941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</a:t>
            </a:r>
            <a:r>
              <a:rPr lang="en-US" dirty="0"/>
              <a:t>1</a:t>
            </a:r>
            <a:r>
              <a:rPr lang="ru-RU" dirty="0"/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1379495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0145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b="1" u="sng" dirty="0"/>
              <a:t>«Протокольные поручения»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976603" y="140916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</a:t>
            </a:r>
            <a:r>
              <a:rPr lang="en-US" dirty="0"/>
              <a:t>1</a:t>
            </a:r>
            <a:r>
              <a:rPr lang="ru-RU" dirty="0"/>
              <a:t>6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4" y="1071417"/>
            <a:ext cx="4784966" cy="52628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2978" y="1071417"/>
            <a:ext cx="4488189" cy="5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53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9382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b="1" u="sng" dirty="0"/>
              <a:t>«Протокольные поручения»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76603" y="168624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</a:t>
            </a:r>
            <a:r>
              <a:rPr lang="en-US" dirty="0"/>
              <a:t>1</a:t>
            </a:r>
            <a:r>
              <a:rPr lang="ru-RU" dirty="0"/>
              <a:t>7 </a:t>
            </a: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516" y="967971"/>
            <a:ext cx="4759749" cy="565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89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318" y="161544"/>
            <a:ext cx="8596668" cy="1320800"/>
          </a:xfrm>
        </p:spPr>
        <p:txBody>
          <a:bodyPr/>
          <a:lstStyle/>
          <a:p>
            <a:r>
              <a:rPr lang="ru-RU" b="1" u="sng" dirty="0"/>
              <a:t>«Протокольные поручения»</a:t>
            </a:r>
            <a:endParaRPr lang="ru-RU" dirty="0"/>
          </a:p>
        </p:txBody>
      </p:sp>
      <p:pic>
        <p:nvPicPr>
          <p:cNvPr id="4" name="Объект 3" descr="C:\Users\Ledovo\AppData\Local\Microsoft\Windows\Temporary Internet Files\Content.Word\IMG_2612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318" y="904240"/>
            <a:ext cx="4436172" cy="5642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Ledovo\AppData\Local\Microsoft\Windows\Temporary Internet Files\Content.Word\IMG_26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148" y="795782"/>
            <a:ext cx="4587240" cy="58597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033504" y="16154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</a:t>
            </a:r>
            <a:r>
              <a:rPr lang="en-US" dirty="0"/>
              <a:t>1</a:t>
            </a:r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18532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74" y="143256"/>
            <a:ext cx="8596668" cy="1320800"/>
          </a:xfrm>
        </p:spPr>
        <p:txBody>
          <a:bodyPr/>
          <a:lstStyle/>
          <a:p>
            <a:r>
              <a:rPr lang="ru-RU" b="1" u="sng" dirty="0"/>
              <a:t>«Протокольные поручения»</a:t>
            </a:r>
            <a:endParaRPr lang="ru-RU" dirty="0"/>
          </a:p>
        </p:txBody>
      </p:sp>
      <p:pic>
        <p:nvPicPr>
          <p:cNvPr id="4" name="Объект 3" descr="C:\Users\Ledovo\AppData\Local\Microsoft\Windows\Temporary Internet Files\Content.Word\IMG_26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814" y="802132"/>
            <a:ext cx="4206240" cy="566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Ledovo\AppData\Local\Microsoft\Windows\Temporary Internet Files\Content.Word\IMG_2614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167" y="803656"/>
            <a:ext cx="4290647" cy="56616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015216" y="14325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</a:t>
            </a:r>
            <a:r>
              <a:rPr lang="en-US" dirty="0"/>
              <a:t> 1</a:t>
            </a:r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694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"/>
          <a:stretch/>
        </p:blipFill>
        <p:spPr>
          <a:xfrm>
            <a:off x="252549" y="1602377"/>
            <a:ext cx="11336626" cy="3866605"/>
          </a:xfrm>
        </p:spPr>
      </p:pic>
      <p:sp>
        <p:nvSpPr>
          <p:cNvPr id="2" name="Прямоугольник 1"/>
          <p:cNvSpPr/>
          <p:nvPr/>
        </p:nvSpPr>
        <p:spPr>
          <a:xfrm>
            <a:off x="11081287" y="111906"/>
            <a:ext cx="1015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Слайд 2 </a:t>
            </a:r>
          </a:p>
        </p:txBody>
      </p:sp>
    </p:spTree>
    <p:extLst>
      <p:ext uri="{BB962C8B-B14F-4D97-AF65-F5344CB8AC3E}">
        <p14:creationId xmlns:p14="http://schemas.microsoft.com/office/powerpoint/2010/main" val="1973684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75B82-20C1-0CBC-95D0-28437535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98" y="0"/>
            <a:ext cx="8596668" cy="1320800"/>
          </a:xfrm>
        </p:spPr>
        <p:txBody>
          <a:bodyPr/>
          <a:lstStyle/>
          <a:p>
            <a:r>
              <a:rPr lang="ru-RU" b="1" u="sng" dirty="0"/>
              <a:t>«Протокольные поручения»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8F4F-2AB4-C08F-8564-7DEA5BC77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798" y="768888"/>
            <a:ext cx="8961671" cy="623504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Государственная Дума одобрила 2 протокольных поручения, подготовленных и внесённых депутатами от фракции КПРФ </a:t>
            </a:r>
            <a:r>
              <a:rPr lang="ru-RU" sz="1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Коломейцевым</a:t>
            </a:r>
            <a:r>
              <a:rPr lang="ru-RU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Н.В., Куринным А.В., Бессоновым Е.И., Матвеевым М.Н. Останиной Н.А.</a:t>
            </a:r>
          </a:p>
          <a:p>
            <a:pPr algn="just">
              <a:lnSpc>
                <a:spcPct val="150000"/>
              </a:lnSpc>
            </a:pPr>
            <a:r>
              <a:rPr lang="ru-RU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Принято решение поручить Комитету Государственной Думы по финансовому рынку, Комитету Государственной Думы по транспорту и развитию транспортной инфраструктуры запросить в Центральном банке Российской Федерации и Правительстве Российской Федерации информацию:</a:t>
            </a:r>
          </a:p>
          <a:p>
            <a:pPr algn="just">
              <a:lnSpc>
                <a:spcPct val="150000"/>
              </a:lnSpc>
            </a:pPr>
            <a:r>
              <a:rPr lang="ru-RU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 причинах возникновения дефицита подвижного состава для транспортировки грузов на приграничных с Украиной территориях (в Республике Крым, Краснодарском крае, Белгородской, Брянской, Воронежской, Курской и Ростовской областях и городе Севастополе, а также в Донецкой Народной Республике, Луганской Народной Республике, Запорожской области и Херсонской области);</a:t>
            </a:r>
          </a:p>
          <a:p>
            <a:pPr algn="just">
              <a:lnSpc>
                <a:spcPct val="150000"/>
              </a:lnSpc>
            </a:pPr>
            <a:r>
              <a:rPr lang="ru-RU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 законности и об обоснованности действий российских страховых и лизинговых компаний по прекращению страхования рисков и о запрете собственникам подвижного состава перевозить грузы в указанные субъекты Российской Федерации под угрозой начисления крупных штрафов.</a:t>
            </a:r>
            <a:endParaRPr lang="en-US" sz="1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DF216-6608-0C6F-BDD7-EAF44AC96180}"/>
              </a:ext>
            </a:extLst>
          </p:cNvPr>
          <p:cNvSpPr txBox="1"/>
          <p:nvPr/>
        </p:nvSpPr>
        <p:spPr>
          <a:xfrm>
            <a:off x="10968926" y="181254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Слайд</a:t>
            </a:r>
            <a:r>
              <a:rPr lang="en-US" dirty="0"/>
              <a:t> </a:t>
            </a:r>
            <a:r>
              <a:rPr lang="ru-RU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583671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69B563-0D6E-16E5-5980-06AE3CB5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93" y="332499"/>
            <a:ext cx="9148592" cy="6750226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В Российской Федерации широкий общественный резонанс приобрел случай массового отравления людей произведенным в Самарской области алкогольным напитком марки "Мистер сидр", свыше 30 человек погибли, более 100 пострадали в 7 регионах страны.</a:t>
            </a:r>
          </a:p>
          <a:p>
            <a:pPr algn="just">
              <a:lnSpc>
                <a:spcPct val="150000"/>
              </a:lnSpc>
            </a:pPr>
            <a:r>
              <a:rPr lang="ru-RU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Указанная ситуация связана с неэффективностью проведения проверок предпринимателей, осуществляющих производство и продажу алкоголя, в частности без сертификатов соответствия, накладных и справок к товарно-транспортным накладным по каждому наименованию продукции.</a:t>
            </a:r>
          </a:p>
          <a:p>
            <a:pPr algn="just">
              <a:lnSpc>
                <a:spcPct val="150000"/>
              </a:lnSpc>
            </a:pPr>
            <a:r>
              <a:rPr lang="ru-RU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Несмотря на вскрытые факты противоправных действий со стороны определенных предпринимателей и сотрудников правоохранительных органов, подобные ситуации с массовым отравлением возможны в будущем, так как в настоящее время Правительством Российской Федерации установлен запрет на проведение плановых проверок бизнеса (исключения составляют мероприятия на объектах образования и других), а проведение внеплановых проверок осуществляется только по определенному перечню оснований, в том числе по согласованию с прокуратурой при выявлении индикаторов риска (например, возникновении чрезвычайных ситуаций).</a:t>
            </a:r>
          </a:p>
          <a:p>
            <a:pPr algn="just">
              <a:lnSpc>
                <a:spcPct val="150000"/>
              </a:lnSpc>
            </a:pPr>
            <a:r>
              <a:rPr lang="ru-RU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Принято решение поручить Комитету Государственной Думы по безопасности и противодействию коррупции, Комитету Государственной Думы по охране здоровья обратиться в Правительство Российской Федерации о внесении изменений в общие правила о моратории на проведение плановых проверок в части отмены моратория на проведение проверок бизнеса, осуществляющего деятельность, связанную с обеспечением граждан пищевой и алкогольной продукцией.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88191-14E9-C156-F119-B323C98BA518}"/>
              </a:ext>
            </a:extLst>
          </p:cNvPr>
          <p:cNvSpPr txBox="1"/>
          <p:nvPr/>
        </p:nvSpPr>
        <p:spPr>
          <a:xfrm>
            <a:off x="10976101" y="147833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Слайд</a:t>
            </a:r>
            <a:r>
              <a:rPr lang="en-US" dirty="0"/>
              <a:t> 2</a:t>
            </a:r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4078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74" y="143256"/>
            <a:ext cx="8596668" cy="1320800"/>
          </a:xfrm>
        </p:spPr>
        <p:txBody>
          <a:bodyPr/>
          <a:lstStyle/>
          <a:p>
            <a:r>
              <a:rPr lang="ru-RU" b="1" u="sng" dirty="0"/>
              <a:t>«Протокольные поручения»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15216" y="14325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</a:t>
            </a:r>
            <a:r>
              <a:rPr lang="en-US" dirty="0"/>
              <a:t> </a:t>
            </a:r>
            <a:r>
              <a:rPr lang="ru-RU" dirty="0"/>
              <a:t>22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211" y="944348"/>
            <a:ext cx="4955879" cy="5606081"/>
          </a:xfrm>
        </p:spPr>
      </p:pic>
    </p:spTree>
    <p:extLst>
      <p:ext uri="{BB962C8B-B14F-4D97-AF65-F5344CB8AC3E}">
        <p14:creationId xmlns:p14="http://schemas.microsoft.com/office/powerpoint/2010/main" val="3300682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74" y="143256"/>
            <a:ext cx="8596668" cy="1320800"/>
          </a:xfrm>
        </p:spPr>
        <p:txBody>
          <a:bodyPr/>
          <a:lstStyle/>
          <a:p>
            <a:r>
              <a:rPr lang="ru-RU" b="1" u="sng" dirty="0"/>
              <a:t>«Протокольные поручения»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15216" y="14325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</a:t>
            </a:r>
            <a:r>
              <a:rPr lang="en-US" dirty="0"/>
              <a:t> </a:t>
            </a:r>
            <a:r>
              <a:rPr lang="ru-RU" dirty="0"/>
              <a:t>23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73" y="803656"/>
            <a:ext cx="4910716" cy="572165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465" y="803656"/>
            <a:ext cx="4991962" cy="572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39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74" y="143256"/>
            <a:ext cx="8596668" cy="1320800"/>
          </a:xfrm>
        </p:spPr>
        <p:txBody>
          <a:bodyPr/>
          <a:lstStyle/>
          <a:p>
            <a:r>
              <a:rPr lang="ru-RU" b="1" u="sng" dirty="0"/>
              <a:t>«Протокольные поручения»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15216" y="14325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</a:t>
            </a:r>
            <a:r>
              <a:rPr lang="en-US" dirty="0"/>
              <a:t> </a:t>
            </a:r>
            <a:r>
              <a:rPr lang="ru-RU" dirty="0"/>
              <a:t>24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19" y="803656"/>
            <a:ext cx="4784281" cy="57692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545" y="803656"/>
            <a:ext cx="4759051" cy="576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7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74" y="143256"/>
            <a:ext cx="8596668" cy="1320800"/>
          </a:xfrm>
        </p:spPr>
        <p:txBody>
          <a:bodyPr/>
          <a:lstStyle/>
          <a:p>
            <a:r>
              <a:rPr lang="ru-RU" b="1" u="sng" dirty="0"/>
              <a:t>«Протокольные поручения»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15216" y="14325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</a:t>
            </a:r>
            <a:r>
              <a:rPr lang="en-US" dirty="0"/>
              <a:t> </a:t>
            </a:r>
            <a:r>
              <a:rPr lang="ru-RU" dirty="0"/>
              <a:t>25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761" y="883930"/>
            <a:ext cx="4829452" cy="5541584"/>
          </a:xfrm>
          <a:prstGeom prst="rect">
            <a:avLst/>
          </a:prstGeom>
        </p:spPr>
      </p:pic>
      <p:pic>
        <p:nvPicPr>
          <p:cNvPr id="23" name="Объект 2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80" y="883930"/>
            <a:ext cx="4782216" cy="5541584"/>
          </a:xfrm>
        </p:spPr>
      </p:pic>
    </p:spTree>
    <p:extLst>
      <p:ext uri="{BB962C8B-B14F-4D97-AF65-F5344CB8AC3E}">
        <p14:creationId xmlns:p14="http://schemas.microsoft.com/office/powerpoint/2010/main" val="3158645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948" y="286790"/>
            <a:ext cx="8836429" cy="6313515"/>
          </a:xfrm>
        </p:spPr>
        <p:txBody>
          <a:bodyPr>
            <a:normAutofit/>
          </a:bodyPr>
          <a:lstStyle/>
          <a:p>
            <a:r>
              <a:rPr lang="ru-RU" dirty="0"/>
              <a:t>Государственная Дума одобрила протокольное поручение, подготовленное и внесённое депутатами от фракции КПРФ: </a:t>
            </a:r>
            <a:r>
              <a:rPr lang="ru-RU" b="1" dirty="0"/>
              <a:t>Куринным А.В., </a:t>
            </a:r>
            <a:r>
              <a:rPr lang="ru-RU" b="1" dirty="0" err="1"/>
              <a:t>Коломейцевым</a:t>
            </a:r>
            <a:r>
              <a:rPr lang="ru-RU" b="1" dirty="0"/>
              <a:t> Н.В., Прусаковой М.Н. Осадчим Н.И. </a:t>
            </a:r>
            <a:r>
              <a:rPr lang="ru-RU" dirty="0"/>
              <a:t>и др.</a:t>
            </a:r>
          </a:p>
          <a:p>
            <a:r>
              <a:rPr lang="ru-RU" dirty="0"/>
              <a:t>Краткое содержание поручения: </a:t>
            </a:r>
          </a:p>
          <a:p>
            <a:r>
              <a:rPr lang="ru-RU" dirty="0"/>
              <a:t>По данным ряда СМИ, государственная корпорация «Российская корпорация </a:t>
            </a:r>
            <a:r>
              <a:rPr lang="ru-RU" dirty="0" err="1"/>
              <a:t>нанотехнологий</a:t>
            </a:r>
            <a:r>
              <a:rPr lang="ru-RU" dirty="0"/>
              <a:t>» уведомила инвесторов, что ей не хватит до конца 2023 года собственных средств на исполнение своих долговых обязательств в полном объеме. Вследствие ряда провальных, а возможно, и коррупционных проектов бюджетной системе Российской Федерации нанесен ущерб в размере более 100 млрд. рублей. Высока вероятность банкротства организации. При этом бывший руководитель корпорации свободно выехал за пределы страны.</a:t>
            </a:r>
          </a:p>
          <a:p>
            <a:r>
              <a:rPr lang="ru-RU" b="1" dirty="0"/>
              <a:t>Принято решение</a:t>
            </a:r>
            <a:r>
              <a:rPr lang="ru-RU" dirty="0"/>
              <a:t> поручить Комитету Государственной Думы по экономической политике, Комитету Государственной Думы по безопасности и противодействию коррупции запросить в Правительстве Российской Федерации информацию о финансовых результатах деятельности </a:t>
            </a:r>
            <a:r>
              <a:rPr lang="ru-RU" dirty="0" err="1"/>
              <a:t>госкорпорации</a:t>
            </a:r>
            <a:r>
              <a:rPr lang="ru-RU" dirty="0"/>
              <a:t> «</a:t>
            </a:r>
            <a:r>
              <a:rPr lang="ru-RU" dirty="0" err="1"/>
              <a:t>Роснано</a:t>
            </a:r>
            <a:r>
              <a:rPr lang="ru-RU" dirty="0"/>
              <a:t>» за весь период ее существования для последующего обращения в Счетную палату Российской Федерации, правоохранительные органы и подготовки парламентского запроса Государственной Думы Федерального Собрания Российской Федерации.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45532" y="10212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</a:t>
            </a:r>
            <a:r>
              <a:rPr lang="en-US" dirty="0"/>
              <a:t> </a:t>
            </a:r>
            <a:r>
              <a:rPr lang="ru-RU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4127503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2" y="279918"/>
            <a:ext cx="10839659" cy="1650480"/>
          </a:xfrm>
        </p:spPr>
        <p:txBody>
          <a:bodyPr>
            <a:normAutofit/>
          </a:bodyPr>
          <a:lstStyle/>
          <a:p>
            <a:r>
              <a:rPr lang="ru-RU" sz="2800" b="1" u="sng" dirty="0"/>
              <a:t>«Круглые столы»</a:t>
            </a:r>
            <a:br>
              <a:rPr lang="ru-RU" sz="2800" b="1" u="sng" dirty="0"/>
            </a:br>
            <a:br>
              <a:rPr lang="ru-RU" sz="800" b="1" u="sng" dirty="0"/>
            </a:br>
            <a:endParaRPr lang="ru-RU" sz="2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121288"/>
              </p:ext>
            </p:extLst>
          </p:nvPr>
        </p:nvGraphicFramePr>
        <p:xfrm>
          <a:off x="326572" y="839243"/>
          <a:ext cx="9043851" cy="568761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63900">
                  <a:extLst>
                    <a:ext uri="{9D8B030D-6E8A-4147-A177-3AD203B41FA5}">
                      <a16:colId xmlns:a16="http://schemas.microsoft.com/office/drawing/2014/main" val="2840310395"/>
                    </a:ext>
                  </a:extLst>
                </a:gridCol>
                <a:gridCol w="7879951">
                  <a:extLst>
                    <a:ext uri="{9D8B030D-6E8A-4147-A177-3AD203B41FA5}">
                      <a16:colId xmlns:a16="http://schemas.microsoft.com/office/drawing/2014/main" val="2010721292"/>
                    </a:ext>
                  </a:extLst>
                </a:gridCol>
              </a:tblGrid>
              <a:tr h="9221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28.01.2022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120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7" marR="7037" marT="7037" marB="7037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«Круглый стол» на тему: «О мерах государственной поддержки развития молочной отрасли в Российской Федерации» (отв. Кашин В.И.)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7" marR="7037" marT="7037" marB="7037" anchor="ctr"/>
                </a:tc>
                <a:extLst>
                  <a:ext uri="{0D108BD9-81ED-4DB2-BD59-A6C34878D82A}">
                    <a16:rowId xmlns:a16="http://schemas.microsoft.com/office/drawing/2014/main" val="3154026448"/>
                  </a:ext>
                </a:extLst>
              </a:tr>
              <a:tr h="15988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120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7" marR="7037" marT="7037" marB="7037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«Круглый стол»: Об основах правового положения многодетных семей в Российской Федерации (Останина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7" marR="7037" marT="7037" marB="7037" anchor="ctr"/>
                </a:tc>
                <a:extLst>
                  <a:ext uri="{0D108BD9-81ED-4DB2-BD59-A6C34878D82A}">
                    <a16:rowId xmlns:a16="http://schemas.microsoft.com/office/drawing/2014/main" val="1764482962"/>
                  </a:ext>
                </a:extLst>
              </a:tr>
              <a:tr h="16978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11.04.2022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120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7" marR="7037" marT="7037" marB="7037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 стол»: Об обеспечении нормативно-правового регулирования институциональных преобразований в сфере утилизации твердых бытовых отходов и проблемах, возникших при реализации реформы в этой сфере (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Левченко С.Г., Матвеев М.Н., Михайлов О.А.)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7" marR="7037" marT="7037" marB="7037" anchor="ctr"/>
                </a:tc>
                <a:extLst>
                  <a:ext uri="{0D108BD9-81ED-4DB2-BD59-A6C34878D82A}">
                    <a16:rowId xmlns:a16="http://schemas.microsoft.com/office/drawing/2014/main" val="1135166662"/>
                  </a:ext>
                </a:extLst>
              </a:tr>
              <a:tr h="14015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23.05.2022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7" marR="7037" marT="7037" marB="7037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«Круглый стол»: Правовые основы антикризисного регулирования и структурных преобразований России в условиях экономических, политических и финансовых санкций (Кашин В.И.,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Арефьев Н.В.)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037" marR="7037" marT="7037" marB="7037" anchor="ctr"/>
                </a:tc>
                <a:extLst>
                  <a:ext uri="{0D108BD9-81ED-4DB2-BD59-A6C34878D82A}">
                    <a16:rowId xmlns:a16="http://schemas.microsoft.com/office/drawing/2014/main" val="299194946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269" y="1328287"/>
            <a:ext cx="2749731" cy="1654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269" y="4823046"/>
            <a:ext cx="2749731" cy="1636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269" y="2978767"/>
            <a:ext cx="2749731" cy="18331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45532" y="9106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27</a:t>
            </a:r>
          </a:p>
        </p:txBody>
      </p:sp>
    </p:spTree>
    <p:extLst>
      <p:ext uri="{BB962C8B-B14F-4D97-AF65-F5344CB8AC3E}">
        <p14:creationId xmlns:p14="http://schemas.microsoft.com/office/powerpoint/2010/main" val="3835549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2" y="279918"/>
            <a:ext cx="10839659" cy="1650480"/>
          </a:xfrm>
        </p:spPr>
        <p:txBody>
          <a:bodyPr>
            <a:normAutofit/>
          </a:bodyPr>
          <a:lstStyle/>
          <a:p>
            <a:r>
              <a:rPr lang="ru-RU" sz="2800" b="1" u="sng" dirty="0"/>
              <a:t>«Круглые столы»</a:t>
            </a:r>
            <a:br>
              <a:rPr lang="ru-RU" sz="2800" b="1" u="sng" dirty="0"/>
            </a:br>
            <a:br>
              <a:rPr lang="ru-RU" sz="800" b="1" u="sng" dirty="0"/>
            </a:br>
            <a:endParaRPr lang="ru-RU" sz="2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11755"/>
              </p:ext>
            </p:extLst>
          </p:nvPr>
        </p:nvGraphicFramePr>
        <p:xfrm>
          <a:off x="434108" y="813818"/>
          <a:ext cx="9283329" cy="356815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496609">
                  <a:extLst>
                    <a:ext uri="{9D8B030D-6E8A-4147-A177-3AD203B41FA5}">
                      <a16:colId xmlns:a16="http://schemas.microsoft.com/office/drawing/2014/main" val="2840310395"/>
                    </a:ext>
                  </a:extLst>
                </a:gridCol>
                <a:gridCol w="7786720">
                  <a:extLst>
                    <a:ext uri="{9D8B030D-6E8A-4147-A177-3AD203B41FA5}">
                      <a16:colId xmlns:a16="http://schemas.microsoft.com/office/drawing/2014/main" val="2010721292"/>
                    </a:ext>
                  </a:extLst>
                </a:gridCol>
              </a:tblGrid>
              <a:tr h="785741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26.05.2022 </a:t>
                      </a:r>
                    </a:p>
                  </a:txBody>
                  <a:tcPr marL="7037" marR="7037" marT="7037" marB="7037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«Круглый стол» на тему: «Законодательное обеспечение </a:t>
                      </a:r>
                      <a:r>
                        <a:rPr lang="ru-RU" sz="1800" b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антисанкционных</a:t>
                      </a:r>
                      <a:r>
                        <a:rPr lang="ru-RU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мер в сфере корпоративного регулирования»            (отв. Гаврилов С.А.)</a:t>
                      </a:r>
                      <a:endParaRPr lang="ru-RU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7" marR="7037" marT="7037" marB="7037" anchor="ctr"/>
                </a:tc>
                <a:extLst>
                  <a:ext uri="{0D108BD9-81ED-4DB2-BD59-A6C34878D82A}">
                    <a16:rowId xmlns:a16="http://schemas.microsoft.com/office/drawing/2014/main" val="3154026448"/>
                  </a:ext>
                </a:extLst>
              </a:tr>
              <a:tr h="1558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06.06.2022</a:t>
                      </a:r>
                      <a:endParaRPr lang="ru-RU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7" marR="7037" marT="7037" marB="7037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«Круглый стол» на тему: «Всероссийские и международные траектории сотрудничества в сфере популяризации русского языка, культуры и литературы за рубежом» (отв. Калашников Л.И.)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7" marR="7037" marT="7037" marB="7037" anchor="ctr"/>
                </a:tc>
                <a:extLst>
                  <a:ext uri="{0D108BD9-81ED-4DB2-BD59-A6C34878D82A}">
                    <a16:rowId xmlns:a16="http://schemas.microsoft.com/office/drawing/2014/main" val="1764482962"/>
                  </a:ext>
                </a:extLst>
              </a:tr>
              <a:tr h="11728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15.06.2022 </a:t>
                      </a:r>
                      <a:endParaRPr lang="ru-RU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7" marR="7037" marT="7037" marB="7037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«Круглый стол» на тему: «Болонская система: вход и выход»                </a:t>
                      </a:r>
                      <a:r>
                        <a:rPr lang="en-US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(отв. Смолин О.Н.)</a:t>
                      </a:r>
                      <a:endParaRPr lang="ru-RU" sz="1800" b="1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037" marR="7037" marT="7037" marB="7037" anchor="ctr"/>
                </a:tc>
                <a:extLst>
                  <a:ext uri="{0D108BD9-81ED-4DB2-BD59-A6C34878D82A}">
                    <a16:rowId xmlns:a16="http://schemas.microsoft.com/office/drawing/2014/main" val="299194946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09" y="4330679"/>
            <a:ext cx="3589549" cy="2343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775" y="4330679"/>
            <a:ext cx="3720902" cy="2343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658" y="4330679"/>
            <a:ext cx="3678117" cy="23433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45532" y="183989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28</a:t>
            </a:r>
          </a:p>
        </p:txBody>
      </p:sp>
    </p:spTree>
    <p:extLst>
      <p:ext uri="{BB962C8B-B14F-4D97-AF65-F5344CB8AC3E}">
        <p14:creationId xmlns:p14="http://schemas.microsoft.com/office/powerpoint/2010/main" val="3435555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1355" y="290759"/>
            <a:ext cx="102342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2800" b="1" u="sng" dirty="0"/>
              <a:t>«Круглые столы»</a:t>
            </a:r>
            <a:br>
              <a:rPr lang="ru-RU" sz="2800" b="1" u="sng" dirty="0"/>
            </a:br>
            <a:br>
              <a:rPr lang="ru-RU" sz="2800" b="1" u="sng" dirty="0"/>
            </a:br>
            <a:endParaRPr kumimoji="0" lang="ru-RU" altLang="ru-RU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604270"/>
              </p:ext>
            </p:extLst>
          </p:nvPr>
        </p:nvGraphicFramePr>
        <p:xfrm>
          <a:off x="281355" y="905258"/>
          <a:ext cx="9160914" cy="604122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315505">
                  <a:extLst>
                    <a:ext uri="{9D8B030D-6E8A-4147-A177-3AD203B41FA5}">
                      <a16:colId xmlns:a16="http://schemas.microsoft.com/office/drawing/2014/main" val="2489926024"/>
                    </a:ext>
                  </a:extLst>
                </a:gridCol>
                <a:gridCol w="7845409">
                  <a:extLst>
                    <a:ext uri="{9D8B030D-6E8A-4147-A177-3AD203B41FA5}">
                      <a16:colId xmlns:a16="http://schemas.microsoft.com/office/drawing/2014/main" val="2991419140"/>
                    </a:ext>
                  </a:extLst>
                </a:gridCol>
              </a:tblGrid>
              <a:tr h="11037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baseline="0" dirty="0"/>
                        <a:t>20.10.2022 </a:t>
                      </a:r>
                      <a:endParaRPr lang="ru-RU" sz="1700" b="1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/>
                        <a:t>«Круглый стол» на тему:</a:t>
                      </a:r>
                      <a:r>
                        <a:rPr lang="ru-RU" sz="1700" b="1" baseline="0" dirty="0"/>
                        <a:t> «Страхование рисков в сельском хозяйстве. Система </a:t>
                      </a:r>
                      <a:r>
                        <a:rPr lang="ru-RU" sz="1700" b="1" baseline="0" dirty="0" err="1"/>
                        <a:t>агрострахования</a:t>
                      </a:r>
                      <a:r>
                        <a:rPr lang="ru-RU" sz="1700" b="1" baseline="0" dirty="0"/>
                        <a:t> и современные методы мониторинга состояния сельскохозяйственных угодий» (</a:t>
                      </a:r>
                      <a:r>
                        <a:rPr lang="ru-RU" sz="1700" b="1" dirty="0"/>
                        <a:t>отв. Кашин В.И.)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ru-RU" sz="1700" b="1" dirty="0">
                        <a:effectLst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766909493"/>
                  </a:ext>
                </a:extLst>
              </a:tr>
              <a:tr h="11037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24.10.2022 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«Круглый стол" на тему: «Туристический сезон 2022 года в Российской Федерации. Новые реалии и вызовы» (Комитет Государственной Думы по туризму и развитию туристической инфраструктуры)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ru-RU" sz="1700" b="1" dirty="0">
                        <a:effectLst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680728443"/>
                  </a:ext>
                </a:extLst>
              </a:tr>
              <a:tr h="110378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10.10.2022 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«Круглый стол" на тему: «Финансовые институты и механизмы поддержки экспортно-импортных сделок в условиях </a:t>
                      </a: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санкционного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давления»</a:t>
                      </a:r>
                      <a:r>
                        <a:rPr lang="ru-RU" sz="17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Комитет Государственной Думы по финансовому рынку)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2435365370"/>
                  </a:ext>
                </a:extLst>
              </a:tr>
              <a:tr h="15376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14.10.2022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«Круглый стол» на тему: «Текущее состояние семеноводства в Российской Федерации: факторы, сдерживающие и стимулирующие развитие отрасли» (отв. Кашин В.И.)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3743211983"/>
                  </a:ext>
                </a:extLst>
              </a:tr>
              <a:tr h="11037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10.11.2022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ru-RU" sz="17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«Круглый стол» на тему: «Актуальные вопросы совершенствования избирательного законодательства» в Малом зале Государственной Думы    (отв. Синельщиков Ю.П.)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>
                        <a:latin typeface="+mj-lt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329535074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269" y="905258"/>
            <a:ext cx="2749731" cy="17326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269" y="2637920"/>
            <a:ext cx="2749731" cy="18331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269" y="4471074"/>
            <a:ext cx="2749731" cy="17773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76603" y="106093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29 </a:t>
            </a:r>
          </a:p>
        </p:txBody>
      </p:sp>
    </p:spTree>
    <p:extLst>
      <p:ext uri="{BB962C8B-B14F-4D97-AF65-F5344CB8AC3E}">
        <p14:creationId xmlns:p14="http://schemas.microsoft.com/office/powerpoint/2010/main" val="38047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36" y="99147"/>
            <a:ext cx="10450285" cy="5780105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lnSpc>
                <a:spcPct val="110000"/>
              </a:lnSpc>
            </a:pPr>
            <a:r>
              <a:rPr lang="ru-RU" sz="2000" b="1" dirty="0">
                <a:solidFill>
                  <a:schemeClr val="tx1"/>
                </a:solidFill>
              </a:rPr>
              <a:t>Всего принято (одобрено) Государственной Думой за отчетный период: </a:t>
            </a:r>
            <a:r>
              <a:rPr lang="en-US" sz="2000" b="1" i="1" u="sng" dirty="0">
                <a:solidFill>
                  <a:schemeClr val="tx1"/>
                </a:solidFill>
              </a:rPr>
              <a:t>1</a:t>
            </a:r>
            <a:r>
              <a:rPr lang="ru-RU" sz="2000" b="1" i="1" u="sng" dirty="0">
                <a:solidFill>
                  <a:schemeClr val="tx1"/>
                </a:solidFill>
              </a:rPr>
              <a:t> 615  </a:t>
            </a:r>
            <a:r>
              <a:rPr lang="ru-RU" sz="2000" b="1" dirty="0">
                <a:solidFill>
                  <a:schemeClr val="tx1"/>
                </a:solidFill>
              </a:rPr>
              <a:t>законов</a:t>
            </a:r>
          </a:p>
          <a:p>
            <a:pPr>
              <a:lnSpc>
                <a:spcPct val="110000"/>
              </a:lnSpc>
            </a:pPr>
            <a:endParaRPr lang="ru-RU" sz="20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2000" b="1" dirty="0">
                <a:solidFill>
                  <a:schemeClr val="tx1"/>
                </a:solidFill>
              </a:rPr>
              <a:t>Фракцией КПРФ за отчетный период внесено </a:t>
            </a:r>
            <a:r>
              <a:rPr lang="ru-RU" sz="2000" b="1" i="1" u="sng" dirty="0">
                <a:solidFill>
                  <a:schemeClr val="tx1"/>
                </a:solidFill>
              </a:rPr>
              <a:t>302 </a:t>
            </a:r>
            <a:r>
              <a:rPr lang="ru-RU" sz="2000" b="1" dirty="0">
                <a:solidFill>
                  <a:schemeClr val="tx1"/>
                </a:solidFill>
              </a:rPr>
              <a:t>законопроекта,                         из них </a:t>
            </a:r>
            <a:r>
              <a:rPr lang="ru-RU" sz="2000" b="1" i="1" u="sng" dirty="0">
                <a:solidFill>
                  <a:schemeClr val="tx1"/>
                </a:solidFill>
              </a:rPr>
              <a:t>154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принято (одобрено) Государственной Думой, </a:t>
            </a:r>
            <a:r>
              <a:rPr lang="en-US" sz="2000" b="1" i="1" u="sng" dirty="0">
                <a:solidFill>
                  <a:schemeClr val="tx1"/>
                </a:solidFill>
              </a:rPr>
              <a:t>1</a:t>
            </a:r>
            <a:r>
              <a:rPr lang="ru-RU" sz="2000" b="1" i="1" u="sng" dirty="0">
                <a:solidFill>
                  <a:schemeClr val="tx1"/>
                </a:solidFill>
              </a:rPr>
              <a:t>54</a:t>
            </a:r>
            <a:r>
              <a:rPr lang="ru-RU" sz="2000" b="1" dirty="0">
                <a:solidFill>
                  <a:schemeClr val="tx1"/>
                </a:solidFill>
              </a:rPr>
              <a:t> опубликовано</a:t>
            </a: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10983557" y="171844"/>
            <a:ext cx="3657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Слайд</a:t>
            </a:r>
            <a:r>
              <a:rPr lang="en-US" dirty="0"/>
              <a:t> 3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9632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1355" y="290759"/>
            <a:ext cx="102342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2800" b="1" u="sng" dirty="0"/>
              <a:t>«Круглые столы»</a:t>
            </a:r>
            <a:br>
              <a:rPr lang="ru-RU" sz="2800" b="1" u="sng" dirty="0"/>
            </a:br>
            <a:br>
              <a:rPr lang="ru-RU" sz="2800" b="1" u="sng" dirty="0"/>
            </a:br>
            <a:endParaRPr kumimoji="0" lang="ru-RU" altLang="ru-RU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544208"/>
              </p:ext>
            </p:extLst>
          </p:nvPr>
        </p:nvGraphicFramePr>
        <p:xfrm>
          <a:off x="285082" y="873527"/>
          <a:ext cx="9157187" cy="570100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71664">
                  <a:extLst>
                    <a:ext uri="{9D8B030D-6E8A-4147-A177-3AD203B41FA5}">
                      <a16:colId xmlns:a16="http://schemas.microsoft.com/office/drawing/2014/main" val="2489926024"/>
                    </a:ext>
                  </a:extLst>
                </a:gridCol>
                <a:gridCol w="7985523">
                  <a:extLst>
                    <a:ext uri="{9D8B030D-6E8A-4147-A177-3AD203B41FA5}">
                      <a16:colId xmlns:a16="http://schemas.microsoft.com/office/drawing/2014/main" val="2991419140"/>
                    </a:ext>
                  </a:extLst>
                </a:gridCol>
              </a:tblGrid>
              <a:tr h="14000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22.11.2022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«Круглый стол» на тему:</a:t>
                      </a:r>
                      <a:r>
                        <a:rPr lang="ru-RU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«Законодательное обеспечение развития малых форм хозяйствования»</a:t>
                      </a:r>
                    </a:p>
                    <a:p>
                      <a:pPr algn="l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Отв. Кашин В.И. (Комитет по аграрным вопросам)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766909493"/>
                  </a:ext>
                </a:extLst>
              </a:tr>
              <a:tr h="14000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23.11.2022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Выездной «круглый стол» на тему: «Повышение эффективности использования  имущественного комплекса ПАО «РЖД». </a:t>
                      </a:r>
                    </a:p>
                    <a:p>
                      <a:pPr algn="l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Отв. Гаврилов С.А. (Комитет по вопросам собственности, земельным и имущественным отношениям)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680728443"/>
                  </a:ext>
                </a:extLst>
              </a:tr>
              <a:tr h="169149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02.12.2022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«Круглый стол – совещание»  на тему: «Совершенствование мер поддержки предпринимателей, осуществляющих деятельность на территории Арктики и Дальнего Востока, в целях преодоления </a:t>
                      </a:r>
                      <a:r>
                        <a:rPr lang="ru-RU" sz="18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санкционного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давления и развития </a:t>
                      </a:r>
                      <a:r>
                        <a:rPr lang="ru-RU" sz="1800" b="1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импортозамещения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Отв. Харитонов Н.М. (Комитет по развитию Дальнего Востока и Арктики)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2435365370"/>
                  </a:ext>
                </a:extLst>
              </a:tr>
              <a:tr h="120935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07.12.2022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Расширенное заседание Комитета с участием</a:t>
                      </a:r>
                      <a:r>
                        <a:rPr lang="ru-RU" sz="1800" b="1" i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Уполномоченного по правам человека в РФ </a:t>
                      </a: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Москальковой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Т.Н.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Отв. Останина Н.А.,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(Комитет по вопросам женщин, семьи и детей)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321198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269" y="873527"/>
            <a:ext cx="2749731" cy="17643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269" y="2637919"/>
            <a:ext cx="2749731" cy="20666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269" y="4704559"/>
            <a:ext cx="2749731" cy="18699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76603" y="106093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30 </a:t>
            </a:r>
          </a:p>
        </p:txBody>
      </p:sp>
    </p:spTree>
    <p:extLst>
      <p:ext uri="{BB962C8B-B14F-4D97-AF65-F5344CB8AC3E}">
        <p14:creationId xmlns:p14="http://schemas.microsoft.com/office/powerpoint/2010/main" val="2178631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1355" y="290759"/>
            <a:ext cx="102342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2800" b="1" u="sng" dirty="0"/>
              <a:t>«Круглые столы»</a:t>
            </a:r>
            <a:br>
              <a:rPr lang="ru-RU" sz="2800" b="1" u="sng" dirty="0"/>
            </a:br>
            <a:br>
              <a:rPr lang="ru-RU" sz="2800" b="1" u="sng" dirty="0"/>
            </a:br>
            <a:endParaRPr kumimoji="0" lang="ru-RU" altLang="ru-RU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286786"/>
              </p:ext>
            </p:extLst>
          </p:nvPr>
        </p:nvGraphicFramePr>
        <p:xfrm>
          <a:off x="281355" y="983256"/>
          <a:ext cx="9157187" cy="280016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309701">
                  <a:extLst>
                    <a:ext uri="{9D8B030D-6E8A-4147-A177-3AD203B41FA5}">
                      <a16:colId xmlns:a16="http://schemas.microsoft.com/office/drawing/2014/main" val="2489926024"/>
                    </a:ext>
                  </a:extLst>
                </a:gridCol>
                <a:gridCol w="7847486">
                  <a:extLst>
                    <a:ext uri="{9D8B030D-6E8A-4147-A177-3AD203B41FA5}">
                      <a16:colId xmlns:a16="http://schemas.microsoft.com/office/drawing/2014/main" val="2991419140"/>
                    </a:ext>
                  </a:extLst>
                </a:gridCol>
              </a:tblGrid>
              <a:tr h="140008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12.12.2022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Совещание рабочей группы по доработке законопроекта по отдыху и оздоровлению детей 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Отв. Останина Н.А., (Комитет по вопросам женщин, семьи и детей)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766909493"/>
                  </a:ext>
                </a:extLst>
              </a:tr>
              <a:tr h="14000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.12.2022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«Круглый стол» на тему: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«Генетические ресурсы основа продовольственной безопасности России»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Отв. Кашин В.И. (Комитет по аграрным вопросам)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68072844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652" y="4018665"/>
            <a:ext cx="4334257" cy="25968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8664"/>
            <a:ext cx="3990268" cy="25968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909" y="4018664"/>
            <a:ext cx="3882091" cy="25968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76603" y="106093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31 </a:t>
            </a:r>
          </a:p>
        </p:txBody>
      </p:sp>
    </p:spTree>
    <p:extLst>
      <p:ext uri="{BB962C8B-B14F-4D97-AF65-F5344CB8AC3E}">
        <p14:creationId xmlns:p14="http://schemas.microsoft.com/office/powerpoint/2010/main" val="3910288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1355" y="290759"/>
            <a:ext cx="102342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2800" b="1" u="sng" dirty="0"/>
              <a:t>«Круглые столы»</a:t>
            </a:r>
            <a:br>
              <a:rPr lang="ru-RU" sz="2800" b="1" u="sng" dirty="0"/>
            </a:br>
            <a:br>
              <a:rPr lang="ru-RU" sz="2800" b="1" u="sng" dirty="0"/>
            </a:br>
            <a:endParaRPr kumimoji="0" lang="ru-RU" altLang="ru-RU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809664"/>
              </p:ext>
            </p:extLst>
          </p:nvPr>
        </p:nvGraphicFramePr>
        <p:xfrm>
          <a:off x="281355" y="983256"/>
          <a:ext cx="9157187" cy="280016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309701">
                  <a:extLst>
                    <a:ext uri="{9D8B030D-6E8A-4147-A177-3AD203B41FA5}">
                      <a16:colId xmlns:a16="http://schemas.microsoft.com/office/drawing/2014/main" val="2489926024"/>
                    </a:ext>
                  </a:extLst>
                </a:gridCol>
                <a:gridCol w="7847486">
                  <a:extLst>
                    <a:ext uri="{9D8B030D-6E8A-4147-A177-3AD203B41FA5}">
                      <a16:colId xmlns:a16="http://schemas.microsoft.com/office/drawing/2014/main" val="2991419140"/>
                    </a:ext>
                  </a:extLst>
                </a:gridCol>
              </a:tblGrid>
              <a:tr h="140008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26.01.2023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"Круглый стол" на тему «Перспективы развития образования в русле традиционных духовно-нравственных ценностей».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(Комитет Государственной Думы по просвещению)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766909493"/>
                  </a:ext>
                </a:extLst>
              </a:tr>
              <a:tr h="14000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26.01.2023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Круглый стол на тему: «Церковь, государство, армия: историческая традиция  и современные аспекты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соработничества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». 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(Комитет Государственной Думы по развитию гражданского общества, вопросам общественных и религиозных объединений)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68072844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652" y="4018665"/>
            <a:ext cx="4334257" cy="25968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8664"/>
            <a:ext cx="3990268" cy="25968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909" y="4018664"/>
            <a:ext cx="3882091" cy="25968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76603" y="106093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32</a:t>
            </a:r>
          </a:p>
        </p:txBody>
      </p:sp>
    </p:spTree>
    <p:extLst>
      <p:ext uri="{BB962C8B-B14F-4D97-AF65-F5344CB8AC3E}">
        <p14:creationId xmlns:p14="http://schemas.microsoft.com/office/powerpoint/2010/main" val="3447677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1355" y="290759"/>
            <a:ext cx="102342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2800" b="1" u="sng" dirty="0"/>
              <a:t>«Круглые столы»</a:t>
            </a:r>
            <a:br>
              <a:rPr lang="ru-RU" sz="2800" b="1" u="sng" dirty="0"/>
            </a:br>
            <a:br>
              <a:rPr lang="ru-RU" sz="2800" b="1" u="sng" dirty="0"/>
            </a:br>
            <a:endParaRPr kumimoji="0" lang="ru-RU" altLang="ru-RU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499906"/>
              </p:ext>
            </p:extLst>
          </p:nvPr>
        </p:nvGraphicFramePr>
        <p:xfrm>
          <a:off x="281355" y="792479"/>
          <a:ext cx="9362517" cy="336111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339069">
                  <a:extLst>
                    <a:ext uri="{9D8B030D-6E8A-4147-A177-3AD203B41FA5}">
                      <a16:colId xmlns:a16="http://schemas.microsoft.com/office/drawing/2014/main" val="2489926024"/>
                    </a:ext>
                  </a:extLst>
                </a:gridCol>
                <a:gridCol w="8023448">
                  <a:extLst>
                    <a:ext uri="{9D8B030D-6E8A-4147-A177-3AD203B41FA5}">
                      <a16:colId xmlns:a16="http://schemas.microsoft.com/office/drawing/2014/main" val="2991419140"/>
                    </a:ext>
                  </a:extLst>
                </a:gridCol>
              </a:tblGrid>
              <a:tr h="1832596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16.02.2023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"Круглый стол" на тему: "Формирование комфортной городской среды. Межсекторное взаимодействие (сообщества – бизнес – муниципалитет – государство) для целей развития территории и повышения ее человеческого потенциала. Постановка задачи".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(Комитет Государственной Думы по региональной политике и местному самоуправлению)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766909493"/>
                  </a:ext>
                </a:extLst>
              </a:tr>
              <a:tr h="152851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15.02.2023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"Круглый стол" на тему: "Повышение эффективности реализации корпоративных решений и управления имущественным комплексом предприятий ОПК". 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(Комитет Государственной Думы по вопросам собственности, земельным и имущественным отношениям)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68072844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268" y="4140992"/>
            <a:ext cx="4334257" cy="25968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28392"/>
            <a:ext cx="3990268" cy="25968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525" y="4153593"/>
            <a:ext cx="3882091" cy="25968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76603" y="106093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Слайд </a:t>
            </a:r>
            <a:r>
              <a:rPr lang="ru-RU" noProof="0" dirty="0">
                <a:solidFill>
                  <a:prstClr val="black"/>
                </a:solidFill>
                <a:latin typeface="Trebuchet MS" panose="020B0603020202020204"/>
              </a:rPr>
              <a:t>33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723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1355" y="290759"/>
            <a:ext cx="102342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2800" b="1" u="sng" dirty="0"/>
              <a:t>«Круглые столы»</a:t>
            </a:r>
            <a:br>
              <a:rPr lang="ru-RU" sz="2800" b="1" u="sng" dirty="0"/>
            </a:br>
            <a:br>
              <a:rPr lang="ru-RU" sz="2800" b="1" u="sng" dirty="0"/>
            </a:br>
            <a:endParaRPr kumimoji="0" lang="ru-RU" altLang="ru-RU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594695"/>
              </p:ext>
            </p:extLst>
          </p:nvPr>
        </p:nvGraphicFramePr>
        <p:xfrm>
          <a:off x="281355" y="792479"/>
          <a:ext cx="9362517" cy="324002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355421">
                  <a:extLst>
                    <a:ext uri="{9D8B030D-6E8A-4147-A177-3AD203B41FA5}">
                      <a16:colId xmlns:a16="http://schemas.microsoft.com/office/drawing/2014/main" val="2489926024"/>
                    </a:ext>
                  </a:extLst>
                </a:gridCol>
                <a:gridCol w="8007096">
                  <a:extLst>
                    <a:ext uri="{9D8B030D-6E8A-4147-A177-3AD203B41FA5}">
                      <a16:colId xmlns:a16="http://schemas.microsoft.com/office/drawing/2014/main" val="2991419140"/>
                    </a:ext>
                  </a:extLst>
                </a:gridCol>
              </a:tblGrid>
              <a:tr h="9570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20.03.2023г.</a:t>
                      </a: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Круглый стол на тему: «Законодательное обеспечение</a:t>
                      </a:r>
                      <a:r>
                        <a:rPr lang="ru-RU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развития топливно-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энергетического комплекса»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(Отв. Левченко С.Г.)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3000024676"/>
                  </a:ext>
                </a:extLst>
              </a:tr>
              <a:tr h="11386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11.04.2023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Круглый стол «Законодательное обеспечение сбора, транспортировки и утилизации твердых коммунальных отходов в Российской Федерации»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(Отв. Матвеев М.Н., Михайлов О.А., Левченко С.Г.)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766909493"/>
                  </a:ext>
                </a:extLst>
              </a:tr>
              <a:tr h="114427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22.05.2023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Круглый стол на тему: «Развитие искусственного интеллекта:</a:t>
                      </a:r>
                      <a:r>
                        <a:rPr lang="ru-RU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угрозы и</a:t>
                      </a:r>
                    </a:p>
                    <a:p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возможности»</a:t>
                      </a:r>
                    </a:p>
                    <a:p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(Отв. Щапов М.В.)</a:t>
                      </a:r>
                    </a:p>
                    <a:p>
                      <a:pPr algn="l"/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68072844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268" y="4140992"/>
            <a:ext cx="4334257" cy="25968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28392"/>
            <a:ext cx="3990268" cy="25968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525" y="4153593"/>
            <a:ext cx="3882091" cy="25968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76603" y="106093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Слайд </a:t>
            </a:r>
            <a:r>
              <a:rPr lang="ru-RU" noProof="0" dirty="0">
                <a:solidFill>
                  <a:prstClr val="black"/>
                </a:solidFill>
                <a:latin typeface="Trebuchet MS" panose="020B0603020202020204"/>
              </a:rPr>
              <a:t>34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163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1355" y="0"/>
            <a:ext cx="102342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2800" b="1" u="sng" dirty="0"/>
              <a:t>«Круглые столы»</a:t>
            </a:r>
            <a:br>
              <a:rPr lang="ru-RU" sz="2800" b="1" u="sng" dirty="0"/>
            </a:br>
            <a:br>
              <a:rPr lang="ru-RU" sz="2800" b="1" u="sng" dirty="0"/>
            </a:br>
            <a:endParaRPr kumimoji="0" lang="ru-RU" altLang="ru-RU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700704"/>
              </p:ext>
            </p:extLst>
          </p:nvPr>
        </p:nvGraphicFramePr>
        <p:xfrm>
          <a:off x="281356" y="584301"/>
          <a:ext cx="9208874" cy="340567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333179">
                  <a:extLst>
                    <a:ext uri="{9D8B030D-6E8A-4147-A177-3AD203B41FA5}">
                      <a16:colId xmlns:a16="http://schemas.microsoft.com/office/drawing/2014/main" val="2489926024"/>
                    </a:ext>
                  </a:extLst>
                </a:gridCol>
                <a:gridCol w="7875695">
                  <a:extLst>
                    <a:ext uri="{9D8B030D-6E8A-4147-A177-3AD203B41FA5}">
                      <a16:colId xmlns:a16="http://schemas.microsoft.com/office/drawing/2014/main" val="2991419140"/>
                    </a:ext>
                  </a:extLst>
                </a:gridCol>
              </a:tblGrid>
              <a:tr h="10757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11.07.2023 </a:t>
                      </a:r>
                      <a:endParaRPr lang="ru-RU" sz="1800" b="1" i="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«Круглый стол»: Бюджетно-налоговая политика в период проведения СВО: проблемы и решения»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(Отв. фракция КПРФ)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endParaRPr lang="ru-RU" sz="18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00024676"/>
                  </a:ext>
                </a:extLst>
              </a:tr>
              <a:tr h="10831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19.07.2023</a:t>
                      </a:r>
                      <a:endParaRPr lang="ru-RU" sz="18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"Круглый стол" на тему: "Усиление роли государства в регулировании имущественных отношений"</a:t>
                      </a:r>
                      <a:r>
                        <a:rPr lang="ru-RU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(Отв. Гаврилов С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800" b="1" u="non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766909493"/>
                  </a:ext>
                </a:extLst>
              </a:tr>
              <a:tr h="10831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09.10.2023</a:t>
                      </a:r>
                      <a:endParaRPr lang="ru-RU" sz="18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Круглый стол на тему: «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Преподавание истории в российской системе образования: вопросы совершенствования программ и учебных пособий»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Отв. Новиков Д.Г.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123994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268" y="4140992"/>
            <a:ext cx="4334257" cy="25968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28392"/>
            <a:ext cx="3990268" cy="25968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909" y="4140992"/>
            <a:ext cx="3882091" cy="25968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76603" y="106093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Слайд </a:t>
            </a:r>
            <a:r>
              <a:rPr lang="ru-RU" noProof="0" dirty="0">
                <a:solidFill>
                  <a:prstClr val="black"/>
                </a:solidFill>
                <a:latin typeface="Trebuchet MS" panose="020B0603020202020204"/>
              </a:rPr>
              <a:t>35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008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09" y="279918"/>
            <a:ext cx="10522015" cy="1650482"/>
          </a:xfrm>
        </p:spPr>
        <p:txBody>
          <a:bodyPr>
            <a:normAutofit/>
          </a:bodyPr>
          <a:lstStyle/>
          <a:p>
            <a:r>
              <a:rPr lang="ru-RU" sz="2500" b="1" u="sng" dirty="0"/>
              <a:t>«Выставки и концерты, организованные Фракцией КПРФ»</a:t>
            </a:r>
            <a:endParaRPr lang="ru-RU" sz="2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3192" y="826478"/>
          <a:ext cx="8776931" cy="564751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594771">
                  <a:extLst>
                    <a:ext uri="{9D8B030D-6E8A-4147-A177-3AD203B41FA5}">
                      <a16:colId xmlns:a16="http://schemas.microsoft.com/office/drawing/2014/main" val="3372177390"/>
                    </a:ext>
                  </a:extLst>
                </a:gridCol>
                <a:gridCol w="7182160">
                  <a:extLst>
                    <a:ext uri="{9D8B030D-6E8A-4147-A177-3AD203B41FA5}">
                      <a16:colId xmlns:a16="http://schemas.microsoft.com/office/drawing/2014/main" val="368124746"/>
                    </a:ext>
                  </a:extLst>
                </a:gridCol>
              </a:tblGrid>
              <a:tr h="1373383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13.03.2022 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Гала-концерт Международного фестиваля-конкурса национальной патриотической песни «Красная </a:t>
                      </a: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</a:rPr>
                        <a:t>гвоздика им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700" b="1" dirty="0" err="1">
                          <a:solidFill>
                            <a:schemeClr val="tx1"/>
                          </a:solidFill>
                          <a:effectLst/>
                        </a:rPr>
                        <a:t>И.Д.Кобзона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12630024"/>
                  </a:ext>
                </a:extLst>
              </a:tr>
              <a:tr h="1160688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16.05.2022 - 20.05.2022 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Выставка, посвященная 100 – </a:t>
                      </a:r>
                      <a:r>
                        <a:rPr lang="ru-RU" sz="1700" b="1" dirty="0" err="1">
                          <a:solidFill>
                            <a:schemeClr val="tx1"/>
                          </a:solidFill>
                          <a:effectLst/>
                        </a:rPr>
                        <a:t>летию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 Всесоюзной пионерской организации им. </a:t>
                      </a:r>
                      <a:r>
                        <a:rPr lang="ru-RU" sz="1700" b="1" dirty="0" err="1">
                          <a:solidFill>
                            <a:schemeClr val="tx1"/>
                          </a:solidFill>
                          <a:effectLst/>
                        </a:rPr>
                        <a:t>В.И.Ленина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 «Пионерская эпоха»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169111"/>
                  </a:ext>
                </a:extLst>
              </a:tr>
              <a:tr h="1125415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17.05.2022 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Концерт, посвященный 100-летию Всесоюзной пионерской организации им. </a:t>
                      </a:r>
                      <a:r>
                        <a:rPr lang="ru-RU" sz="1700" b="1" dirty="0" err="1">
                          <a:solidFill>
                            <a:schemeClr val="tx1"/>
                          </a:solidFill>
                          <a:effectLst/>
                        </a:rPr>
                        <a:t>В.И.Ленина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0367095"/>
                  </a:ext>
                </a:extLst>
              </a:tr>
              <a:tr h="103075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05.06.2022 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Концерт, посвященный Дню русского языка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56005120"/>
                  </a:ext>
                </a:extLst>
              </a:tr>
              <a:tr h="957277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06.06.2022 -10.06.2022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</a:rPr>
                        <a:t>Выставка «Дорога в детство», приуроченная к празднованию Международного дня защиты детей. 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6749689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125" y="5127458"/>
            <a:ext cx="3021875" cy="1730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126" y="2228454"/>
            <a:ext cx="3021873" cy="16867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0127" y="731520"/>
            <a:ext cx="3021873" cy="14969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125" y="3915232"/>
            <a:ext cx="3021874" cy="12122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098430" y="95252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36 </a:t>
            </a:r>
          </a:p>
        </p:txBody>
      </p:sp>
    </p:spTree>
    <p:extLst>
      <p:ext uri="{BB962C8B-B14F-4D97-AF65-F5344CB8AC3E}">
        <p14:creationId xmlns:p14="http://schemas.microsoft.com/office/powerpoint/2010/main" val="3224348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09" y="279918"/>
            <a:ext cx="10522015" cy="1650482"/>
          </a:xfrm>
        </p:spPr>
        <p:txBody>
          <a:bodyPr>
            <a:normAutofit/>
          </a:bodyPr>
          <a:lstStyle/>
          <a:p>
            <a:r>
              <a:rPr lang="ru-RU" sz="2500" b="1" u="sng" dirty="0"/>
              <a:t>«Выставки и концерты, организованные Фракцией КПРФ»</a:t>
            </a:r>
            <a:endParaRPr lang="ru-RU" sz="2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809402"/>
              </p:ext>
            </p:extLst>
          </p:nvPr>
        </p:nvGraphicFramePr>
        <p:xfrm>
          <a:off x="393192" y="826477"/>
          <a:ext cx="8776931" cy="568600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594771">
                  <a:extLst>
                    <a:ext uri="{9D8B030D-6E8A-4147-A177-3AD203B41FA5}">
                      <a16:colId xmlns:a16="http://schemas.microsoft.com/office/drawing/2014/main" val="3372177390"/>
                    </a:ext>
                  </a:extLst>
                </a:gridCol>
                <a:gridCol w="7182160">
                  <a:extLst>
                    <a:ext uri="{9D8B030D-6E8A-4147-A177-3AD203B41FA5}">
                      <a16:colId xmlns:a16="http://schemas.microsoft.com/office/drawing/2014/main" val="368124746"/>
                    </a:ext>
                  </a:extLst>
                </a:gridCol>
              </a:tblGrid>
              <a:tr h="1606989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16.11.2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3г.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«Круглый стол» на тему: «Межведомственное взаимодействие в системе ранней помощи детям и их семьям на территории Российской Федерации, проблемы и пути решения» (Комитет по вопросам семьи, женщин и детей,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отв.Останина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Н.А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12630024"/>
                  </a:ext>
                </a:extLst>
              </a:tr>
              <a:tr h="1325215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20.12.2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3г.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«Круглый стол» на тему: «Роль женщин в сохранении и развитии традиций российского производства» (Комитет по вопросам семьи, женщин и детей,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отв.Останина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Н.А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169111"/>
                  </a:ext>
                </a:extLst>
              </a:tr>
              <a:tr h="1606989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13.12.2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3г.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Круглый стол: «О принимаемых мерах по специальному правовому регулированию развития агропромышленного комплекса в Дальневосточном федеральном округе» (Комитет по развитию Дальнего Востока и Арктики,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отв.Харитонов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Н.М.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0367095"/>
                  </a:ext>
                </a:extLst>
              </a:tr>
              <a:tr h="1043442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15.12.2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3г.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Конференция на тему: «Студенты России о Дальнем Востоке» (Комитет по развитию Дальнего Востока и Арктики,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отв.Харитонов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Н.М.)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5600512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125" y="5127458"/>
            <a:ext cx="3021875" cy="1730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126" y="2228454"/>
            <a:ext cx="3021873" cy="16867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0123" y="762638"/>
            <a:ext cx="3021873" cy="14969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125" y="3915232"/>
            <a:ext cx="3021874" cy="12122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098430" y="95252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37 </a:t>
            </a:r>
          </a:p>
        </p:txBody>
      </p:sp>
    </p:spTree>
    <p:extLst>
      <p:ext uri="{BB962C8B-B14F-4D97-AF65-F5344CB8AC3E}">
        <p14:creationId xmlns:p14="http://schemas.microsoft.com/office/powerpoint/2010/main" val="1708878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09" y="279918"/>
            <a:ext cx="10522015" cy="1650482"/>
          </a:xfrm>
        </p:spPr>
        <p:txBody>
          <a:bodyPr>
            <a:normAutofit/>
          </a:bodyPr>
          <a:lstStyle/>
          <a:p>
            <a:r>
              <a:rPr lang="ru-RU" sz="2500" b="1" u="sng" dirty="0"/>
              <a:t>«Выставки и концерты, организованные Фракцией КПРФ»</a:t>
            </a:r>
            <a:endParaRPr lang="ru-RU" sz="2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38411" y="826478"/>
          <a:ext cx="8557807" cy="593860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442295">
                  <a:extLst>
                    <a:ext uri="{9D8B030D-6E8A-4147-A177-3AD203B41FA5}">
                      <a16:colId xmlns:a16="http://schemas.microsoft.com/office/drawing/2014/main" val="3372177390"/>
                    </a:ext>
                  </a:extLst>
                </a:gridCol>
                <a:gridCol w="7115512">
                  <a:extLst>
                    <a:ext uri="{9D8B030D-6E8A-4147-A177-3AD203B41FA5}">
                      <a16:colId xmlns:a16="http://schemas.microsoft.com/office/drawing/2014/main" val="368124746"/>
                    </a:ext>
                  </a:extLst>
                </a:gridCol>
              </a:tblGrid>
              <a:tr h="1523164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700" b="1" dirty="0"/>
                        <a:t>17.05.2022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/>
                        <a:t>Концерт, посвященный 100-летию Всесоюзной пионерской организации им. </a:t>
                      </a:r>
                      <a:r>
                        <a:rPr lang="ru-RU" sz="1700" b="1" dirty="0" err="1"/>
                        <a:t>В.И.Ленина</a:t>
                      </a:r>
                      <a:r>
                        <a:rPr lang="ru-RU" sz="1700" b="1" dirty="0"/>
                        <a:t>                                                                                      (Колонный зал Дома Союзов, отв. </a:t>
                      </a:r>
                      <a:r>
                        <a:rPr lang="ru-RU" sz="1700" b="1" dirty="0" err="1"/>
                        <a:t>Дробот</a:t>
                      </a:r>
                      <a:r>
                        <a:rPr lang="ru-RU" sz="1700" b="1" dirty="0"/>
                        <a:t> М.В.)       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12630024"/>
                  </a:ext>
                </a:extLst>
              </a:tr>
              <a:tr h="1287272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700" b="1" dirty="0"/>
                        <a:t>02.10.2022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/>
                        <a:t>Концерт, посвященный 100-летию со дня рождения популярного советского композитора Аедоницкого П.К. </a:t>
                      </a:r>
                      <a:r>
                        <a:rPr lang="ru-RU" sz="1700" b="1" baseline="0" dirty="0"/>
                        <a:t>                                     </a:t>
                      </a:r>
                      <a:r>
                        <a:rPr lang="ru-RU" sz="1700" b="1" dirty="0"/>
                        <a:t>(Колонный зал Дома Союзов, отв. Новиков Д.Г.)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169111"/>
                  </a:ext>
                </a:extLst>
              </a:tr>
              <a:tr h="1812747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</a:rPr>
                        <a:t>с 07.11. по 11.11.2022</a:t>
                      </a:r>
                      <a:r>
                        <a:rPr lang="ru-RU" sz="17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</a:rPr>
                        <a:t>Выставка лучших работ детей российских соотечественников, проживающих за рубежом на тему: «Национальный костюм в фольклоре народов России», посвященная году народного творчества и культурного наследия в Содружестве Независимых Государств                                           </a:t>
                      </a:r>
                      <a:r>
                        <a:rPr lang="ru-RU" sz="1700" b="1" baseline="0" dirty="0">
                          <a:solidFill>
                            <a:schemeClr val="tx1"/>
                          </a:solidFill>
                        </a:rPr>
                        <a:t>                                          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</a:rPr>
                        <a:t>(отв. Калашников Л.И.)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0367095"/>
                  </a:ext>
                </a:extLst>
              </a:tr>
              <a:tr h="1143163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700" b="1" dirty="0"/>
                        <a:t>с 17.10 по 21.10.2022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700" b="1" dirty="0"/>
                        <a:t>Выставка детской игрушки фабрики «Весна»                                               (отв. Останина Н.А.)</a:t>
                      </a:r>
                    </a:p>
                    <a:p>
                      <a:endParaRPr lang="ru-RU" sz="1700" b="1" dirty="0"/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5600512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125" y="5127458"/>
            <a:ext cx="3021875" cy="1730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126" y="2228454"/>
            <a:ext cx="3021873" cy="16867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0127" y="731520"/>
            <a:ext cx="3021873" cy="14969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125" y="3915232"/>
            <a:ext cx="3021874" cy="12122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098430" y="9525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38</a:t>
            </a:r>
          </a:p>
        </p:txBody>
      </p:sp>
    </p:spTree>
    <p:extLst>
      <p:ext uri="{BB962C8B-B14F-4D97-AF65-F5344CB8AC3E}">
        <p14:creationId xmlns:p14="http://schemas.microsoft.com/office/powerpoint/2010/main" val="4280250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09" y="279918"/>
            <a:ext cx="10522015" cy="1650482"/>
          </a:xfrm>
        </p:spPr>
        <p:txBody>
          <a:bodyPr>
            <a:normAutofit/>
          </a:bodyPr>
          <a:lstStyle/>
          <a:p>
            <a:r>
              <a:rPr lang="ru-RU" sz="2500" b="1" u="sng" dirty="0"/>
              <a:t>«Выставки и концерты, организованные Фракцией КПРФ»</a:t>
            </a:r>
            <a:endParaRPr lang="ru-RU" sz="2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138574"/>
              </p:ext>
            </p:extLst>
          </p:nvPr>
        </p:nvGraphicFramePr>
        <p:xfrm>
          <a:off x="438411" y="826477"/>
          <a:ext cx="8608053" cy="445265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53685">
                  <a:extLst>
                    <a:ext uri="{9D8B030D-6E8A-4147-A177-3AD203B41FA5}">
                      <a16:colId xmlns:a16="http://schemas.microsoft.com/office/drawing/2014/main" val="3372177390"/>
                    </a:ext>
                  </a:extLst>
                </a:gridCol>
                <a:gridCol w="6754368">
                  <a:extLst>
                    <a:ext uri="{9D8B030D-6E8A-4147-A177-3AD203B41FA5}">
                      <a16:colId xmlns:a16="http://schemas.microsoft.com/office/drawing/2014/main" val="368124746"/>
                    </a:ext>
                  </a:extLst>
                </a:gridCol>
              </a:tblGrid>
              <a:tr h="13716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30.11.2022г.</a:t>
                      </a:r>
                    </a:p>
                    <a:p>
                      <a:pPr algn="l">
                        <a:spcAft>
                          <a:spcPts val="120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Благотворительный концерт Хора мальчиков, посвященный Дню инвалидов и Дню матери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(Отв. Останина Н.А.)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12630024"/>
                  </a:ext>
                </a:extLst>
              </a:tr>
              <a:tr h="1371672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08.12.2022г.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Мероприятие, посвященное 100-летию образования СССР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(Отв. Новиков Д.Г.)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169111"/>
                  </a:ext>
                </a:extLst>
              </a:tr>
              <a:tr h="170931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16.12.2022г.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Концерт «Оперный класс», посвященный 120-летию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С.Я.Лемешева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(Отв. Новиков Д.Г.)</a:t>
                      </a:r>
                    </a:p>
                    <a:p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036709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463" y="5190045"/>
            <a:ext cx="3021875" cy="1624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864" y="5190045"/>
            <a:ext cx="3021873" cy="1613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91" y="5190045"/>
            <a:ext cx="3021873" cy="1613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736" y="5190045"/>
            <a:ext cx="3021874" cy="1613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098430" y="9525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39</a:t>
            </a:r>
          </a:p>
        </p:txBody>
      </p:sp>
    </p:spTree>
    <p:extLst>
      <p:ext uri="{BB962C8B-B14F-4D97-AF65-F5344CB8AC3E}">
        <p14:creationId xmlns:p14="http://schemas.microsoft.com/office/powerpoint/2010/main" val="20608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0144" y="749807"/>
            <a:ext cx="9155611" cy="5340323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chemeClr val="tx1"/>
                </a:solidFill>
              </a:rPr>
              <a:t>Приняты Государственной Думой </a:t>
            </a:r>
            <a:r>
              <a:rPr lang="ru-RU" sz="2400" b="1" i="1" u="sng" dirty="0">
                <a:solidFill>
                  <a:schemeClr val="tx1"/>
                </a:solidFill>
              </a:rPr>
              <a:t>65</a:t>
            </a:r>
            <a:r>
              <a:rPr lang="ru-RU" sz="2400" b="1" u="sng" dirty="0">
                <a:solidFill>
                  <a:schemeClr val="tx1"/>
                </a:solidFill>
              </a:rPr>
              <a:t> федеральных законов, усиливающих ответственность в разных сферах экономики и обороны</a:t>
            </a:r>
          </a:p>
          <a:p>
            <a:pPr marL="0" indent="0">
              <a:buNone/>
            </a:pPr>
            <a:endParaRPr lang="ru-RU" sz="2400" b="1" u="sng" dirty="0">
              <a:solidFill>
                <a:schemeClr val="tx1"/>
              </a:solidFill>
            </a:endParaRPr>
          </a:p>
          <a:p>
            <a:r>
              <a:rPr lang="ru-RU" sz="2400" b="1" u="sng" dirty="0">
                <a:solidFill>
                  <a:schemeClr val="tx1"/>
                </a:solidFill>
              </a:rPr>
              <a:t>Государственной Думой рассмотрен </a:t>
            </a:r>
            <a:r>
              <a:rPr lang="ru-RU" sz="2400" b="1" i="1" u="sng" dirty="0">
                <a:solidFill>
                  <a:schemeClr val="tx1"/>
                </a:solidFill>
              </a:rPr>
              <a:t>46</a:t>
            </a:r>
            <a:r>
              <a:rPr lang="ru-RU" sz="2400" b="1" u="sng" dirty="0">
                <a:solidFill>
                  <a:schemeClr val="tx1"/>
                </a:solidFill>
              </a:rPr>
              <a:t> законопроектов по наиболее значимым (резонансным) социальным и политическим вопросам</a:t>
            </a:r>
          </a:p>
          <a:p>
            <a:endParaRPr lang="ru-RU" sz="24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ru-RU" sz="2400" u="sng" dirty="0">
                <a:solidFill>
                  <a:schemeClr val="tx1"/>
                </a:solidFill>
              </a:rPr>
            </a:br>
            <a:endParaRPr lang="ru-RU" sz="2400" u="sng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98431" y="149442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</a:t>
            </a:r>
            <a:r>
              <a:rPr lang="en-US" dirty="0"/>
              <a:t>4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0123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09" y="279918"/>
            <a:ext cx="10522015" cy="1650482"/>
          </a:xfrm>
        </p:spPr>
        <p:txBody>
          <a:bodyPr>
            <a:normAutofit/>
          </a:bodyPr>
          <a:lstStyle/>
          <a:p>
            <a:r>
              <a:rPr lang="ru-RU" sz="2500" b="1" u="sng" dirty="0"/>
              <a:t>«Выставки и концерты, организованные Фракцией КПРФ»</a:t>
            </a:r>
            <a:endParaRPr lang="ru-RU" sz="2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07908" y="939108"/>
          <a:ext cx="10180259" cy="327627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30595">
                  <a:extLst>
                    <a:ext uri="{9D8B030D-6E8A-4147-A177-3AD203B41FA5}">
                      <a16:colId xmlns:a16="http://schemas.microsoft.com/office/drawing/2014/main" val="3372177390"/>
                    </a:ext>
                  </a:extLst>
                </a:gridCol>
                <a:gridCol w="8349664">
                  <a:extLst>
                    <a:ext uri="{9D8B030D-6E8A-4147-A177-3AD203B41FA5}">
                      <a16:colId xmlns:a16="http://schemas.microsoft.com/office/drawing/2014/main" val="368124746"/>
                    </a:ext>
                  </a:extLst>
                </a:gridCol>
              </a:tblGrid>
              <a:tr h="985111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6.02.2023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Выставка, посвященная 30-летию КПРФ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(Отв. Новиков Д.Г.)</a:t>
                      </a: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12630024"/>
                  </a:ext>
                </a:extLst>
              </a:tr>
              <a:tr h="6641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13.03.2023 -17.03.2023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Выставка «Хакасия. Земля пяти стихий»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(Отв. Прокофьев А.В.)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169111"/>
                  </a:ext>
                </a:extLst>
              </a:tr>
              <a:tr h="162699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17.02.2023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Концерт, посвященный 30-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летию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КПРФ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(Отв. Новиков Д.Г.)</a:t>
                      </a:r>
                    </a:p>
                    <a:p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036709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3553" y="4333777"/>
            <a:ext cx="3021875" cy="2391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056" y="4331055"/>
            <a:ext cx="3021873" cy="2384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69" y="4343359"/>
            <a:ext cx="3021873" cy="23719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951" y="4331055"/>
            <a:ext cx="3021874" cy="23774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098430" y="9525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40</a:t>
            </a:r>
          </a:p>
        </p:txBody>
      </p:sp>
    </p:spTree>
    <p:extLst>
      <p:ext uri="{BB962C8B-B14F-4D97-AF65-F5344CB8AC3E}">
        <p14:creationId xmlns:p14="http://schemas.microsoft.com/office/powerpoint/2010/main" val="1295005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09" y="279918"/>
            <a:ext cx="10522015" cy="1650482"/>
          </a:xfrm>
        </p:spPr>
        <p:txBody>
          <a:bodyPr>
            <a:normAutofit/>
          </a:bodyPr>
          <a:lstStyle/>
          <a:p>
            <a:r>
              <a:rPr lang="ru-RU" sz="2500" b="1" u="sng" dirty="0"/>
              <a:t>«Выставки и концерты, организованные Фракцией КПРФ»</a:t>
            </a:r>
            <a:endParaRPr lang="ru-RU" sz="2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506083"/>
              </p:ext>
            </p:extLst>
          </p:nvPr>
        </p:nvGraphicFramePr>
        <p:xfrm>
          <a:off x="307909" y="774516"/>
          <a:ext cx="9348156" cy="265407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680968">
                  <a:extLst>
                    <a:ext uri="{9D8B030D-6E8A-4147-A177-3AD203B41FA5}">
                      <a16:colId xmlns:a16="http://schemas.microsoft.com/office/drawing/2014/main" val="3372177390"/>
                    </a:ext>
                  </a:extLst>
                </a:gridCol>
                <a:gridCol w="7667188">
                  <a:extLst>
                    <a:ext uri="{9D8B030D-6E8A-4147-A177-3AD203B41FA5}">
                      <a16:colId xmlns:a16="http://schemas.microsoft.com/office/drawing/2014/main" val="368124746"/>
                    </a:ext>
                  </a:extLst>
                </a:gridCol>
              </a:tblGrid>
              <a:tr h="1089309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03.04.2023- 07.04.2023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Выставка «Новая индустриализация»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(Отв. </a:t>
                      </a:r>
                      <a:r>
                        <a:rPr lang="ru-RU" sz="18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Коломейцев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Н.В.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/>
                      <a:endParaRPr lang="ru-RU" sz="1800" b="1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12630024"/>
                  </a:ext>
                </a:extLst>
              </a:tr>
              <a:tr h="15377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14.04.2023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Концерт Волгоградского детского</a:t>
                      </a:r>
                      <a:r>
                        <a:rPr lang="ru-RU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симфонического оркестра,             детской хоровой</a:t>
                      </a:r>
                      <a:r>
                        <a:rPr lang="ru-RU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студии и солистов ГБУК ВГТ «Царицынская</a:t>
                      </a:r>
                      <a:r>
                        <a:rPr lang="ru-RU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опера»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(Отв. Новиков Д.Г.)</a:t>
                      </a:r>
                    </a:p>
                    <a:p>
                      <a:pPr algn="l"/>
                      <a:endParaRPr lang="ru-RU" sz="1800" b="1" dirty="0">
                        <a:latin typeface="+mj-l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16911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125" y="3737132"/>
            <a:ext cx="3021875" cy="2391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714" y="3739855"/>
            <a:ext cx="3021873" cy="2384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55" y="3739855"/>
            <a:ext cx="3021873" cy="23719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679" y="3737132"/>
            <a:ext cx="3021874" cy="23774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045532" y="21412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41</a:t>
            </a:r>
          </a:p>
        </p:txBody>
      </p:sp>
    </p:spTree>
    <p:extLst>
      <p:ext uri="{BB962C8B-B14F-4D97-AF65-F5344CB8AC3E}">
        <p14:creationId xmlns:p14="http://schemas.microsoft.com/office/powerpoint/2010/main" val="3998203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09" y="279918"/>
            <a:ext cx="10522015" cy="1650482"/>
          </a:xfrm>
        </p:spPr>
        <p:txBody>
          <a:bodyPr>
            <a:normAutofit/>
          </a:bodyPr>
          <a:lstStyle/>
          <a:p>
            <a:r>
              <a:rPr lang="ru-RU" sz="2500" b="1" u="sng" dirty="0"/>
              <a:t>«Выставки и концерты, организованные Фракцией КПРФ»</a:t>
            </a:r>
            <a:endParaRPr lang="ru-RU" sz="2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18712"/>
              </p:ext>
            </p:extLst>
          </p:nvPr>
        </p:nvGraphicFramePr>
        <p:xfrm>
          <a:off x="307908" y="774517"/>
          <a:ext cx="9643959" cy="353147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34159">
                  <a:extLst>
                    <a:ext uri="{9D8B030D-6E8A-4147-A177-3AD203B41FA5}">
                      <a16:colId xmlns:a16="http://schemas.microsoft.com/office/drawing/2014/main" val="3372177390"/>
                    </a:ext>
                  </a:extLst>
                </a:gridCol>
                <a:gridCol w="7909800">
                  <a:extLst>
                    <a:ext uri="{9D8B030D-6E8A-4147-A177-3AD203B41FA5}">
                      <a16:colId xmlns:a16="http://schemas.microsoft.com/office/drawing/2014/main" val="368124746"/>
                    </a:ext>
                  </a:extLst>
                </a:gridCol>
              </a:tblGrid>
              <a:tr h="794731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03.04.2023- 07.04.2023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Выставка «Новая индустриализация»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(Отв. </a:t>
                      </a:r>
                      <a:r>
                        <a:rPr lang="ru-RU" sz="160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Коломейцев</a:t>
                      </a: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Н.В. )</a:t>
                      </a:r>
                    </a:p>
                    <a:p>
                      <a:pPr algn="l"/>
                      <a:endParaRPr lang="ru-RU" sz="1600" b="1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12630024"/>
                  </a:ext>
                </a:extLst>
              </a:tr>
              <a:tr h="10529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14.04.2023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Концерт Волгоградского детского</a:t>
                      </a:r>
                      <a:r>
                        <a:rPr lang="ru-RU" sz="1600" b="1" i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симфонического оркестра, детской хоровой</a:t>
                      </a:r>
                      <a:r>
                        <a:rPr lang="ru-RU" sz="1600" b="1" i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студии и солистов ГБУК ВГТ «Царицынская</a:t>
                      </a:r>
                      <a:r>
                        <a:rPr lang="ru-RU" sz="1600" b="1" i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опера»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(Отв. Новиков Д.Г.)</a:t>
                      </a:r>
                    </a:p>
                    <a:p>
                      <a:pPr algn="l"/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169111"/>
                  </a:ext>
                </a:extLst>
              </a:tr>
              <a:tr h="8419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28.10.2023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Концерт, посвященный 105-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летию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ВЛКСМ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(Отв.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Дробот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М.В.)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30115746"/>
                  </a:ext>
                </a:extLst>
              </a:tr>
              <a:tr h="8419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13.11.2023 -17.11.2023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Выставка детских рисунков на тему: «Кипучая, могучая, никем непобедимая…»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(Отв.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Дробот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М.В.)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7038350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980" y="4398914"/>
            <a:ext cx="3021875" cy="2391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23" y="4398915"/>
            <a:ext cx="3021873" cy="2384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92" y="4405068"/>
            <a:ext cx="3021873" cy="23719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823" y="4402344"/>
            <a:ext cx="3021874" cy="23774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045532" y="21412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42</a:t>
            </a:r>
          </a:p>
        </p:txBody>
      </p:sp>
    </p:spTree>
    <p:extLst>
      <p:ext uri="{BB962C8B-B14F-4D97-AF65-F5344CB8AC3E}">
        <p14:creationId xmlns:p14="http://schemas.microsoft.com/office/powerpoint/2010/main" val="2303472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09" y="279918"/>
            <a:ext cx="10522015" cy="1650482"/>
          </a:xfrm>
        </p:spPr>
        <p:txBody>
          <a:bodyPr>
            <a:normAutofit/>
          </a:bodyPr>
          <a:lstStyle/>
          <a:p>
            <a:r>
              <a:rPr lang="ru-RU" sz="2500" b="1" u="sng" dirty="0"/>
              <a:t>«Выставки и концерты, организованные Фракцией КПРФ»</a:t>
            </a:r>
            <a:endParaRPr lang="ru-RU" sz="2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246247"/>
              </p:ext>
            </p:extLst>
          </p:nvPr>
        </p:nvGraphicFramePr>
        <p:xfrm>
          <a:off x="307908" y="774517"/>
          <a:ext cx="9643959" cy="357875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11837">
                  <a:extLst>
                    <a:ext uri="{9D8B030D-6E8A-4147-A177-3AD203B41FA5}">
                      <a16:colId xmlns:a16="http://schemas.microsoft.com/office/drawing/2014/main" val="3372177390"/>
                    </a:ext>
                  </a:extLst>
                </a:gridCol>
                <a:gridCol w="7832122">
                  <a:extLst>
                    <a:ext uri="{9D8B030D-6E8A-4147-A177-3AD203B41FA5}">
                      <a16:colId xmlns:a16="http://schemas.microsoft.com/office/drawing/2014/main" val="368124746"/>
                    </a:ext>
                  </a:extLst>
                </a:gridCol>
              </a:tblGrid>
              <a:tr h="794731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15-19.05.2023г.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Выставка «Гейдар Алиев. Жизнь длиною в вечность», Комитет по делам СНГ, евразийской интеграции и связям с соотечественниками»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отв. Калашников Л.И.)</a:t>
                      </a:r>
                      <a:endParaRPr lang="ru-RU" sz="1600" b="1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12630024"/>
                  </a:ext>
                </a:extLst>
              </a:tr>
              <a:tr h="10529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29.05.06.2023г.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Выставка «История рождения»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отв. Останина Н.А.)</a:t>
                      </a:r>
                      <a:endParaRPr lang="ru-RU" b="1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169111"/>
                  </a:ext>
                </a:extLst>
              </a:tr>
              <a:tr h="8419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5-9.06.2023г.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Выставка «Мой русский алфавит»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отв. Калашников Л.И.)</a:t>
                      </a:r>
                      <a:endParaRPr lang="ru-RU" b="1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30115746"/>
                  </a:ext>
                </a:extLst>
              </a:tr>
              <a:tr h="8419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18-22.09.2023г.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Выставка, посвященная социальному проекту «Семья – основа мира» (отв. Останина Н.А.)</a:t>
                      </a:r>
                      <a:endParaRPr lang="ru-RU" sz="16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7038350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980" y="4398914"/>
            <a:ext cx="3021875" cy="2391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23" y="4398915"/>
            <a:ext cx="3021873" cy="2384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92" y="4405068"/>
            <a:ext cx="3021873" cy="23719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823" y="4402344"/>
            <a:ext cx="3021874" cy="23774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045532" y="21412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43</a:t>
            </a:r>
          </a:p>
        </p:txBody>
      </p:sp>
    </p:spTree>
    <p:extLst>
      <p:ext uri="{BB962C8B-B14F-4D97-AF65-F5344CB8AC3E}">
        <p14:creationId xmlns:p14="http://schemas.microsoft.com/office/powerpoint/2010/main" val="1885511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09" y="279918"/>
            <a:ext cx="10522015" cy="1650482"/>
          </a:xfrm>
        </p:spPr>
        <p:txBody>
          <a:bodyPr>
            <a:normAutofit/>
          </a:bodyPr>
          <a:lstStyle/>
          <a:p>
            <a:r>
              <a:rPr lang="ru-RU" sz="2500" b="1" u="sng" dirty="0"/>
              <a:t>«Выставки и концерты, организованные Фракцией КПРФ»</a:t>
            </a:r>
            <a:endParaRPr lang="ru-RU" sz="2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644034"/>
              </p:ext>
            </p:extLst>
          </p:nvPr>
        </p:nvGraphicFramePr>
        <p:xfrm>
          <a:off x="307909" y="774515"/>
          <a:ext cx="9467858" cy="289139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02493">
                  <a:extLst>
                    <a:ext uri="{9D8B030D-6E8A-4147-A177-3AD203B41FA5}">
                      <a16:colId xmlns:a16="http://schemas.microsoft.com/office/drawing/2014/main" val="3372177390"/>
                    </a:ext>
                  </a:extLst>
                </a:gridCol>
                <a:gridCol w="7765365">
                  <a:extLst>
                    <a:ext uri="{9D8B030D-6E8A-4147-A177-3AD203B41FA5}">
                      <a16:colId xmlns:a16="http://schemas.microsoft.com/office/drawing/2014/main" val="368124746"/>
                    </a:ext>
                  </a:extLst>
                </a:gridCol>
              </a:tblGrid>
              <a:tr h="1503417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25.12.2023г. - 12.01.24г.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Выставка на тему: «Фейерверк новогодних игрушек в традициях народных промыслов в символах России» (отв. Калашников Л.И.)</a:t>
                      </a:r>
                    </a:p>
                    <a:p>
                      <a:pPr algn="l"/>
                      <a:endParaRPr lang="ru-RU" sz="1800" b="1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12630024"/>
                  </a:ext>
                </a:extLst>
              </a:tr>
              <a:tr h="13879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28.10.2023г.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Концерт, посвященный 105-летию ВЛКСМ (отв.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Дробот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М.В.)</a:t>
                      </a:r>
                    </a:p>
                    <a:p>
                      <a:endParaRPr lang="ru-RU" sz="1800" b="1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16911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125" y="4499015"/>
            <a:ext cx="3021875" cy="2371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377" y="4499015"/>
            <a:ext cx="3021873" cy="23589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38" y="4499017"/>
            <a:ext cx="3129914" cy="23719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251" y="4499015"/>
            <a:ext cx="3021874" cy="2378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045532" y="21412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44</a:t>
            </a:r>
          </a:p>
        </p:txBody>
      </p:sp>
    </p:spTree>
    <p:extLst>
      <p:ext uri="{BB962C8B-B14F-4D97-AF65-F5344CB8AC3E}">
        <p14:creationId xmlns:p14="http://schemas.microsoft.com/office/powerpoint/2010/main" val="538228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235131"/>
            <a:ext cx="10197738" cy="1695269"/>
          </a:xfrm>
        </p:spPr>
        <p:txBody>
          <a:bodyPr>
            <a:normAutofit/>
          </a:bodyPr>
          <a:lstStyle/>
          <a:p>
            <a:r>
              <a:rPr lang="ru-RU" sz="2200" b="1" dirty="0"/>
              <a:t>Пресс-подходы депутатов Фракции КПРФ перед пленарными заседаниями 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3" y="1193801"/>
            <a:ext cx="3727268" cy="24289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3" y="3622773"/>
            <a:ext cx="3693245" cy="2204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248" y="1193801"/>
            <a:ext cx="4010981" cy="23904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635" y="3595915"/>
            <a:ext cx="4076740" cy="22315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229" y="1199608"/>
            <a:ext cx="4076740" cy="23904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050238" y="223374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45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818" y="3584300"/>
            <a:ext cx="4072196" cy="223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80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7715"/>
            <a:ext cx="9710961" cy="1414138"/>
          </a:xfrm>
        </p:spPr>
        <p:txBody>
          <a:bodyPr>
            <a:noAutofit/>
          </a:bodyPr>
          <a:lstStyle/>
          <a:p>
            <a:r>
              <a:rPr lang="ru-RU" sz="2100" b="1" dirty="0"/>
              <a:t>Руководство Фракции КПРФ выступило на информационных площадках </a:t>
            </a:r>
            <a:br>
              <a:rPr lang="ru-RU" sz="2100" dirty="0">
                <a:solidFill>
                  <a:srgbClr val="92D050"/>
                </a:solidFill>
              </a:rPr>
            </a:br>
            <a:br>
              <a:rPr lang="ru-RU" sz="2100" dirty="0">
                <a:solidFill>
                  <a:srgbClr val="92D050"/>
                </a:solidFill>
              </a:rPr>
            </a:br>
            <a:endParaRPr lang="ru-RU" sz="2100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251" y="1184893"/>
            <a:ext cx="5103224" cy="2941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319" y="3749596"/>
            <a:ext cx="5079712" cy="3014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89" y="824675"/>
            <a:ext cx="5174826" cy="30724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098431" y="11834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46</a:t>
            </a:r>
          </a:p>
        </p:txBody>
      </p:sp>
    </p:spTree>
    <p:extLst>
      <p:ext uri="{BB962C8B-B14F-4D97-AF65-F5344CB8AC3E}">
        <p14:creationId xmlns:p14="http://schemas.microsoft.com/office/powerpoint/2010/main" val="18174328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1500"/>
            <a:ext cx="8596668" cy="1320800"/>
          </a:xfrm>
        </p:spPr>
        <p:txBody>
          <a:bodyPr>
            <a:normAutofit/>
          </a:bodyPr>
          <a:lstStyle/>
          <a:p>
            <a:r>
              <a:rPr lang="ru-RU" b="1" u="sng" dirty="0"/>
              <a:t>«Правительственные часы»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669" y="885626"/>
            <a:ext cx="8667333" cy="474010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b="1" dirty="0">
                <a:solidFill>
                  <a:schemeClr val="tx1"/>
                </a:solidFill>
              </a:rPr>
              <a:t>Депутаты фракции КПРФ приняли активное участие в рамках, состоявшихся за отчетный период  «правительственных часов» на заседаниях в Государственной Думе с приглашением должностных лиц Правительства Российской Федерации, федеральных министров, руководителей федеральных ведомств и других должностных лиц органов государственной власти. Предварительно подготовлены и отправлены докладчикам актуальные вопросы в следующих сферах:</a:t>
            </a:r>
          </a:p>
          <a:p>
            <a:pPr marL="0" indent="0">
              <a:buNone/>
            </a:pPr>
            <a:r>
              <a:rPr lang="ru-RU" b="1" dirty="0"/>
              <a:t> </a:t>
            </a:r>
          </a:p>
          <a:p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66368"/>
              </p:ext>
            </p:extLst>
          </p:nvPr>
        </p:nvGraphicFramePr>
        <p:xfrm>
          <a:off x="842293" y="3036221"/>
          <a:ext cx="9182065" cy="31821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72476">
                  <a:extLst>
                    <a:ext uri="{9D8B030D-6E8A-4147-A177-3AD203B41FA5}">
                      <a16:colId xmlns:a16="http://schemas.microsoft.com/office/drawing/2014/main" val="3025035167"/>
                    </a:ext>
                  </a:extLst>
                </a:gridCol>
                <a:gridCol w="3233194">
                  <a:extLst>
                    <a:ext uri="{9D8B030D-6E8A-4147-A177-3AD203B41FA5}">
                      <a16:colId xmlns:a16="http://schemas.microsoft.com/office/drawing/2014/main" val="1118549569"/>
                    </a:ext>
                  </a:extLst>
                </a:gridCol>
                <a:gridCol w="4776395">
                  <a:extLst>
                    <a:ext uri="{9D8B030D-6E8A-4147-A177-3AD203B41FA5}">
                      <a16:colId xmlns:a16="http://schemas.microsoft.com/office/drawing/2014/main" val="3972492042"/>
                    </a:ext>
                  </a:extLst>
                </a:gridCol>
              </a:tblGrid>
              <a:tr h="1443399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января 2022г.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"Об актуальных вопросах внешней политики Российской Федерации"</a:t>
                      </a:r>
                      <a:endParaRPr lang="ru-RU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Министру иностранных дел Российской Федерации Лаврову С.В.                 от фракции КПРФ задали депутаты: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Новиков Д.Г.,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Тайсаев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К.К., Коломейцев Н.В.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Фракции выступил: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Зюганов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Г.А.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363386"/>
                  </a:ext>
                </a:extLst>
              </a:tr>
              <a:tr h="1738781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февраля 2022г.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"О мерах по достижению целевых показателей в сфере строительства и жилищно-коммунального хозяйства Российской Федерации"</a:t>
                      </a:r>
                      <a:endParaRPr lang="ru-RU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Заместителю Председателя Правительства Российской Федерации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Хуснуллину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М.Ш. от фракции КПРФ задали депутаты: Останина Н.А., Сулейманов Р.И., Парфенов Д.А.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Фракции выступил: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Лябихов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Р.М.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47906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983363" y="161500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47 </a:t>
            </a:r>
          </a:p>
        </p:txBody>
      </p:sp>
    </p:spTree>
    <p:extLst>
      <p:ext uri="{BB962C8B-B14F-4D97-AF65-F5344CB8AC3E}">
        <p14:creationId xmlns:p14="http://schemas.microsoft.com/office/powerpoint/2010/main" val="3773228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1500"/>
            <a:ext cx="8596668" cy="1320800"/>
          </a:xfrm>
        </p:spPr>
        <p:txBody>
          <a:bodyPr/>
          <a:lstStyle/>
          <a:p>
            <a:r>
              <a:rPr lang="ru-RU" b="1" u="sng" dirty="0"/>
              <a:t>«Правительственные часы»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54585"/>
              </p:ext>
            </p:extLst>
          </p:nvPr>
        </p:nvGraphicFramePr>
        <p:xfrm>
          <a:off x="610832" y="906088"/>
          <a:ext cx="9110011" cy="54123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06828">
                  <a:extLst>
                    <a:ext uri="{9D8B030D-6E8A-4147-A177-3AD203B41FA5}">
                      <a16:colId xmlns:a16="http://schemas.microsoft.com/office/drawing/2014/main" val="3325960776"/>
                    </a:ext>
                  </a:extLst>
                </a:gridCol>
                <a:gridCol w="3330521">
                  <a:extLst>
                    <a:ext uri="{9D8B030D-6E8A-4147-A177-3AD203B41FA5}">
                      <a16:colId xmlns:a16="http://schemas.microsoft.com/office/drawing/2014/main" val="3912946401"/>
                    </a:ext>
                  </a:extLst>
                </a:gridCol>
                <a:gridCol w="4472662">
                  <a:extLst>
                    <a:ext uri="{9D8B030D-6E8A-4147-A177-3AD203B41FA5}">
                      <a16:colId xmlns:a16="http://schemas.microsoft.com/office/drawing/2014/main" val="2441396894"/>
                    </a:ext>
                  </a:extLst>
                </a:gridCol>
              </a:tblGrid>
              <a:tr h="1984538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марта 2022г.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Об актуальных вопросах развития топливно-энергетического комплекса Российской Федерации"</a:t>
                      </a:r>
                      <a:endParaRPr lang="ru-RU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</a:t>
                      </a:r>
                      <a:r>
                        <a:rPr lang="x-non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</a:t>
                      </a:r>
                      <a:r>
                        <a:rPr lang="x-non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Председателя Правительства Российской Федерации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Новаку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 от фракции КПРФ задали депутаты: Казанков С.И., Новиков Д.Г., Коломейцев Н.В.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Фракции выступил: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Левченко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С.Г.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775610"/>
                  </a:ext>
                </a:extLst>
              </a:tr>
              <a:tr h="1713919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мая 2022г.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"О развитии внутреннего туризма в Российской Федерации"</a:t>
                      </a:r>
                      <a:endParaRPr lang="ru-RU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</a:t>
                      </a:r>
                      <a:r>
                        <a:rPr lang="x-non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</a:t>
                      </a:r>
                      <a:r>
                        <a:rPr lang="x-non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Федерального агентства по туризму Догузов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ой З.В. от фракции КПРФ задали депутаты: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Останина Н.А., Осадчий Н.И.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Фракции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выступил: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Прокофьев А.В.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246393"/>
                  </a:ext>
                </a:extLst>
              </a:tr>
              <a:tr h="1713919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июня 2022г.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"О мерах по повышению эффективности разведки и добычи полезных ископаемых для увеличения темпов экономического роста"</a:t>
                      </a:r>
                      <a:endParaRPr lang="ru-RU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</a:t>
                      </a:r>
                      <a:r>
                        <a:rPr lang="x-non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Министр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x-non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природных ресурсов и экологии Российской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Федерации </a:t>
                      </a:r>
                      <a:r>
                        <a:rPr lang="x-non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Козлов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А.А. от фракции КПРФ задали депутаты: Левченко С.Г., Михайлов О.А.,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Матвеев М.Н.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Фракции выступил: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Лебедев О.А.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86957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098431" y="161500"/>
            <a:ext cx="1465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Слайд</a:t>
            </a:r>
            <a:r>
              <a:rPr lang="en-US" dirty="0"/>
              <a:t> </a:t>
            </a:r>
            <a:r>
              <a:rPr lang="ru-RU" dirty="0"/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92890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4726"/>
            <a:ext cx="8596668" cy="1320800"/>
          </a:xfrm>
        </p:spPr>
        <p:txBody>
          <a:bodyPr/>
          <a:lstStyle/>
          <a:p>
            <a:r>
              <a:rPr lang="ru-RU" b="1" u="sng" dirty="0"/>
              <a:t>«Правительственные часы»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136673"/>
              </p:ext>
            </p:extLst>
          </p:nvPr>
        </p:nvGraphicFramePr>
        <p:xfrm>
          <a:off x="677334" y="932802"/>
          <a:ext cx="9110011" cy="55473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06828">
                  <a:extLst>
                    <a:ext uri="{9D8B030D-6E8A-4147-A177-3AD203B41FA5}">
                      <a16:colId xmlns:a16="http://schemas.microsoft.com/office/drawing/2014/main" val="3325960776"/>
                    </a:ext>
                  </a:extLst>
                </a:gridCol>
                <a:gridCol w="3330521">
                  <a:extLst>
                    <a:ext uri="{9D8B030D-6E8A-4147-A177-3AD203B41FA5}">
                      <a16:colId xmlns:a16="http://schemas.microsoft.com/office/drawing/2014/main" val="3912946401"/>
                    </a:ext>
                  </a:extLst>
                </a:gridCol>
                <a:gridCol w="4472662">
                  <a:extLst>
                    <a:ext uri="{9D8B030D-6E8A-4147-A177-3AD203B41FA5}">
                      <a16:colId xmlns:a16="http://schemas.microsoft.com/office/drawing/2014/main" val="2441396894"/>
                    </a:ext>
                  </a:extLst>
                </a:gridCol>
              </a:tblGrid>
              <a:tr h="19845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28 сентября 2022 г.</a:t>
                      </a:r>
                      <a:r>
                        <a:rPr lang="ru-RU" sz="1600" baseline="0" dirty="0"/>
                        <a:t> </a:t>
                      </a:r>
                      <a:endParaRPr lang="ru-RU" sz="1600" dirty="0"/>
                    </a:p>
                    <a:p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/>
                        <a:t>"О мерах по обеспечению развития российской экономики в условиях внешнего санкционного давления"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Вопросы </a:t>
                      </a:r>
                      <a:r>
                        <a:rPr lang="x-none" sz="1600" dirty="0"/>
                        <a:t>Министр</a:t>
                      </a:r>
                      <a:r>
                        <a:rPr lang="ru-RU" sz="1600" dirty="0"/>
                        <a:t>у</a:t>
                      </a:r>
                      <a:r>
                        <a:rPr lang="x-none" sz="1600" dirty="0"/>
                        <a:t> экономического развития Российской </a:t>
                      </a:r>
                      <a:r>
                        <a:rPr lang="ru-RU" sz="1600" dirty="0"/>
                        <a:t>Федерации </a:t>
                      </a:r>
                      <a:r>
                        <a:rPr lang="ru-RU" sz="1600" b="1" dirty="0"/>
                        <a:t>Решетникову М.Г.</a:t>
                      </a:r>
                      <a:r>
                        <a:rPr lang="ru-RU" sz="1600" dirty="0"/>
                        <a:t> от фракции КПРФ задали депутаты Государственной Думы: </a:t>
                      </a:r>
                      <a:r>
                        <a:rPr lang="ru-RU" sz="1600" b="1" dirty="0"/>
                        <a:t>Кашин В.И., Коломейцев Н.В.,</a:t>
                      </a:r>
                      <a:r>
                        <a:rPr lang="ru-RU" sz="1600" dirty="0"/>
                        <a:t> </a:t>
                      </a:r>
                    </a:p>
                    <a:p>
                      <a:r>
                        <a:rPr lang="ru-RU" sz="1600" b="1" dirty="0"/>
                        <a:t>Останина Н.А.</a:t>
                      </a:r>
                      <a:endParaRPr lang="ru-RU" sz="1600" dirty="0"/>
                    </a:p>
                    <a:p>
                      <a:endParaRPr lang="ru-RU" sz="16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775610"/>
                  </a:ext>
                </a:extLst>
              </a:tr>
              <a:tr h="1713919">
                <a:tc>
                  <a:txBody>
                    <a:bodyPr/>
                    <a:lstStyle/>
                    <a:p>
                      <a:r>
                        <a:rPr lang="ru-RU" sz="1600" b="1" dirty="0"/>
                        <a:t>19</a:t>
                      </a:r>
                      <a:r>
                        <a:rPr lang="ru-RU" sz="1600" b="1" baseline="0" dirty="0"/>
                        <a:t> октября 2022 г.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/>
                        <a:t>«О состоянии</a:t>
                      </a:r>
                      <a:r>
                        <a:rPr lang="ru-RU" sz="1600" b="1" i="0" baseline="0" dirty="0"/>
                        <a:t> правопорядка и результатах борьбы с преступностью в Российской Федерации</a:t>
                      </a:r>
                      <a:r>
                        <a:rPr lang="ru-RU" sz="1600" b="1" i="0" dirty="0"/>
                        <a:t>"</a:t>
                      </a:r>
                    </a:p>
                    <a:p>
                      <a:endParaRPr lang="ru-RU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600" b="1" dirty="0"/>
                        <a:t>Вопросы </a:t>
                      </a:r>
                      <a:r>
                        <a:rPr lang="x-none" sz="1600" b="1" dirty="0"/>
                        <a:t>Министр</a:t>
                      </a:r>
                      <a:r>
                        <a:rPr lang="ru-RU" sz="1600" b="1" dirty="0"/>
                        <a:t>у</a:t>
                      </a:r>
                      <a:r>
                        <a:rPr lang="x-none" sz="1600" b="1" dirty="0"/>
                        <a:t> </a:t>
                      </a: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внутренних дел</a:t>
                      </a:r>
                      <a:b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x-none" sz="1600" b="1" dirty="0"/>
                        <a:t>Российской </a:t>
                      </a:r>
                      <a:r>
                        <a:rPr lang="ru-RU" sz="1600" b="1" dirty="0"/>
                        <a:t>Федерации Колокольцеву В.А. от фракции КПРФ задали депутаты Государственной Думы: </a:t>
                      </a:r>
                    </a:p>
                    <a:p>
                      <a:pPr fontAlgn="ctr"/>
                      <a:r>
                        <a:rPr lang="ru-RU" sz="1600" b="1" dirty="0"/>
                        <a:t>Выступал</a:t>
                      </a:r>
                      <a:r>
                        <a:rPr lang="ru-RU" sz="1600" b="1" baseline="0" dirty="0"/>
                        <a:t> Ю.П. Синельщиков, </a:t>
                      </a:r>
                    </a:p>
                    <a:p>
                      <a:pPr fontAlgn="ctr"/>
                      <a:r>
                        <a:rPr lang="ru-RU" sz="1600" b="1" baseline="0" dirty="0"/>
                        <a:t>Вопросы задавали: </a:t>
                      </a:r>
                      <a:endParaRPr lang="ru-RU" sz="1600" b="1" dirty="0"/>
                    </a:p>
                    <a:p>
                      <a:pPr fontAlgn="ctr"/>
                      <a:r>
                        <a:rPr lang="ru-RU" sz="16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Соболев В.И.,</a:t>
                      </a:r>
                      <a:r>
                        <a:rPr lang="ru-RU" sz="1600" b="1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Глазкова А.Е.,</a:t>
                      </a:r>
                      <a:r>
                        <a:rPr lang="ru-RU" sz="1600" b="1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fontAlgn="ctr"/>
                      <a:r>
                        <a:rPr lang="ru-RU" sz="16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Смолин О.Н.,</a:t>
                      </a:r>
                      <a:r>
                        <a:rPr lang="ru-RU" sz="1600" b="1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Останина Н.А.,</a:t>
                      </a:r>
                      <a:r>
                        <a:rPr lang="ru-RU" sz="1600" b="1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fontAlgn="ctr"/>
                      <a:r>
                        <a:rPr lang="ru-RU" sz="16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Филатова И.А.,</a:t>
                      </a:r>
                      <a:r>
                        <a:rPr lang="ru-RU" sz="1600" b="1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Обухов С.П.,</a:t>
                      </a:r>
                      <a:r>
                        <a:rPr lang="ru-RU" sz="1600" b="1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fontAlgn="ctr"/>
                      <a:r>
                        <a:rPr lang="ru-RU" sz="16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Матвеев М.Н., Харитонов Н.М.,</a:t>
                      </a:r>
                      <a:r>
                        <a:rPr lang="ru-RU" sz="1600" b="1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fontAlgn="ctr"/>
                      <a:r>
                        <a:rPr lang="ru-RU" sz="16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 Е.И.,</a:t>
                      </a:r>
                      <a:r>
                        <a:rPr lang="ru-RU" sz="1600" b="1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Куринный А.В.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2463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086708" y="240268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49 </a:t>
            </a:r>
          </a:p>
        </p:txBody>
      </p:sp>
    </p:spTree>
    <p:extLst>
      <p:ext uri="{BB962C8B-B14F-4D97-AF65-F5344CB8AC3E}">
        <p14:creationId xmlns:p14="http://schemas.microsoft.com/office/powerpoint/2010/main" val="383803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1355" y="152260"/>
            <a:ext cx="102342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2800" b="1" u="sng" dirty="0"/>
              <a:t>«Парламентские слушания»</a:t>
            </a:r>
            <a:br>
              <a:rPr lang="ru-RU" sz="2000" dirty="0"/>
            </a:b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178254"/>
              </p:ext>
            </p:extLst>
          </p:nvPr>
        </p:nvGraphicFramePr>
        <p:xfrm>
          <a:off x="351730" y="715535"/>
          <a:ext cx="9043790" cy="644275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52602">
                  <a:extLst>
                    <a:ext uri="{9D8B030D-6E8A-4147-A177-3AD203B41FA5}">
                      <a16:colId xmlns:a16="http://schemas.microsoft.com/office/drawing/2014/main" val="2489926024"/>
                    </a:ext>
                  </a:extLst>
                </a:gridCol>
                <a:gridCol w="7791188">
                  <a:extLst>
                    <a:ext uri="{9D8B030D-6E8A-4147-A177-3AD203B41FA5}">
                      <a16:colId xmlns:a16="http://schemas.microsoft.com/office/drawing/2014/main" val="2991419140"/>
                    </a:ext>
                  </a:extLst>
                </a:gridCol>
              </a:tblGrid>
              <a:tr h="99769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19.01.2022 </a:t>
                      </a: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слушания на тему: «О законодательном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обеспечении развития сельскохозяйственной науки и подготовки кадрового потенциала агропромышленного комплекса Российской Федерации». (отв. Кашин В.И.)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766909493"/>
                  </a:ext>
                </a:extLst>
              </a:tr>
              <a:tr h="77050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07.02.2022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слушания на тему: «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хозяйство: проблемы, решения, совершенствование нормативно-правового регулирования его деятельности» (отв. Арефьев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680728443"/>
                  </a:ext>
                </a:extLst>
              </a:tr>
              <a:tr h="114374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16.02.2022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слушания на тему: «О государственном регулировании системы ценообразования на продовольственные товары и цен на промышленную продукцию для АПК в интересах обеспечения рентабельности сельскохозяйственного производства» (отв. Кашин В.И.)</a:t>
                      </a:r>
                    </a:p>
                    <a:p>
                      <a:pPr lvl="0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2435365370"/>
                  </a:ext>
                </a:extLst>
              </a:tr>
              <a:tr h="9599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10.03.2022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слушания на тему: «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актуальных вопросах развития топливно-энергетического комплекса Российской Федерации» (отв. Левченко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С.Г.)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3743211983"/>
                  </a:ext>
                </a:extLst>
              </a:tr>
              <a:tr h="9599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17.03.2022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слушания на тему: «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законодательном обеспечении информационной безопасности детей и подростков» (отв.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Останина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3295350741"/>
                  </a:ext>
                </a:extLst>
              </a:tr>
              <a:tr h="11785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23.03.2022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слушания на тему: «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ходе реализации Государственной программы «Комплексное развитие сельских территорий»</a:t>
                      </a:r>
                      <a:r>
                        <a:rPr lang="ru-RU" sz="1600" b="1" u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(отв. Кашин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В.И.)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68929162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515" y="715535"/>
            <a:ext cx="2547258" cy="1215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515" y="3269983"/>
            <a:ext cx="2547257" cy="1558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515" y="1927386"/>
            <a:ext cx="2547258" cy="1368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515" y="4828710"/>
            <a:ext cx="2547257" cy="16284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098431" y="128410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</a:t>
            </a:r>
            <a:r>
              <a:rPr lang="en-US" dirty="0"/>
              <a:t>5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24880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5" y="40763"/>
            <a:ext cx="8596668" cy="1320800"/>
          </a:xfrm>
        </p:spPr>
        <p:txBody>
          <a:bodyPr/>
          <a:lstStyle/>
          <a:p>
            <a:r>
              <a:rPr lang="ru-RU" b="1" u="sng" dirty="0"/>
              <a:t>«Правительственные часы»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31215"/>
              </p:ext>
            </p:extLst>
          </p:nvPr>
        </p:nvGraphicFramePr>
        <p:xfrm>
          <a:off x="585895" y="720762"/>
          <a:ext cx="8596668" cy="59382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33189">
                  <a:extLst>
                    <a:ext uri="{9D8B030D-6E8A-4147-A177-3AD203B41FA5}">
                      <a16:colId xmlns:a16="http://schemas.microsoft.com/office/drawing/2014/main" val="3325960776"/>
                    </a:ext>
                  </a:extLst>
                </a:gridCol>
                <a:gridCol w="3142848">
                  <a:extLst>
                    <a:ext uri="{9D8B030D-6E8A-4147-A177-3AD203B41FA5}">
                      <a16:colId xmlns:a16="http://schemas.microsoft.com/office/drawing/2014/main" val="3912946401"/>
                    </a:ext>
                  </a:extLst>
                </a:gridCol>
                <a:gridCol w="4220631">
                  <a:extLst>
                    <a:ext uri="{9D8B030D-6E8A-4147-A177-3AD203B41FA5}">
                      <a16:colId xmlns:a16="http://schemas.microsoft.com/office/drawing/2014/main" val="2441396894"/>
                    </a:ext>
                  </a:extLst>
                </a:gridCol>
              </a:tblGrid>
              <a:tr h="17673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 ноябр</a:t>
                      </a:r>
                      <a:r>
                        <a:rPr lang="ru-RU" sz="17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г.</a:t>
                      </a:r>
                    </a:p>
                    <a:p>
                      <a:pPr algn="l"/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Встреча с Министром культуры РФ </a:t>
                      </a: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О.Б.Любимовой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l"/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Министру культуры РФ задали: Харитонов Н.М.,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Останина Н.А., Алимова О.Н.</a:t>
                      </a:r>
                      <a:endParaRPr lang="ru-RU" sz="1700" b="1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775610"/>
                  </a:ext>
                </a:extLst>
              </a:tr>
              <a:tr h="4170894">
                <a:tc>
                  <a:txBody>
                    <a:bodyPr/>
                    <a:lstStyle/>
                    <a:p>
                      <a:pPr algn="l"/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ноября  2022 г.</a:t>
                      </a:r>
                    </a:p>
                    <a:p>
                      <a:pPr algn="l"/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ноября 2022 г.</a:t>
                      </a:r>
                    </a:p>
                    <a:p>
                      <a:pPr algn="l"/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/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Встреча с Министром здравоохранения РФ </a:t>
                      </a:r>
                    </a:p>
                    <a:p>
                      <a:pPr algn="l"/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Мурашко М.А.</a:t>
                      </a:r>
                    </a:p>
                    <a:p>
                      <a:pPr algn="l"/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Встреча с Министром сельского хозяйства РФ Патрушевым Д.Н.</a:t>
                      </a:r>
                    </a:p>
                    <a:p>
                      <a:pPr algn="l"/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Министру здравоохранения РФ задали: Казанков С.И., Глазкова А.Е, Коломейцев Н.В.</a:t>
                      </a:r>
                    </a:p>
                    <a:p>
                      <a:pPr algn="l"/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Министру сельского хозяйства РФ задали:</a:t>
                      </a:r>
                    </a:p>
                    <a:p>
                      <a:pPr algn="l"/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Прусакова М.Н., Смолин О.Н., Алимова О.Н.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2463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086708" y="240268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50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85895" y="3557848"/>
            <a:ext cx="8283786" cy="16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1553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7568"/>
            <a:ext cx="8596668" cy="1320800"/>
          </a:xfrm>
        </p:spPr>
        <p:txBody>
          <a:bodyPr/>
          <a:lstStyle/>
          <a:p>
            <a:r>
              <a:rPr lang="ru-RU" b="1" u="sng" dirty="0"/>
              <a:t>«Правительственные часы»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30791"/>
              </p:ext>
            </p:extLst>
          </p:nvPr>
        </p:nvGraphicFramePr>
        <p:xfrm>
          <a:off x="402336" y="721848"/>
          <a:ext cx="10929694" cy="6141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13069">
                  <a:extLst>
                    <a:ext uri="{9D8B030D-6E8A-4147-A177-3AD203B41FA5}">
                      <a16:colId xmlns:a16="http://schemas.microsoft.com/office/drawing/2014/main" val="3325960776"/>
                    </a:ext>
                  </a:extLst>
                </a:gridCol>
                <a:gridCol w="3850570">
                  <a:extLst>
                    <a:ext uri="{9D8B030D-6E8A-4147-A177-3AD203B41FA5}">
                      <a16:colId xmlns:a16="http://schemas.microsoft.com/office/drawing/2014/main" val="3912946401"/>
                    </a:ext>
                  </a:extLst>
                </a:gridCol>
                <a:gridCol w="5366055">
                  <a:extLst>
                    <a:ext uri="{9D8B030D-6E8A-4147-A177-3AD203B41FA5}">
                      <a16:colId xmlns:a16="http://schemas.microsoft.com/office/drawing/2014/main" val="2441396894"/>
                    </a:ext>
                  </a:extLst>
                </a:gridCol>
              </a:tblGrid>
              <a:tr h="2474094">
                <a:tc>
                  <a:txBody>
                    <a:bodyPr/>
                    <a:lstStyle/>
                    <a:p>
                      <a:pPr algn="l"/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февраля 2023 г.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Правительственный час на тему: "О ходе реализации национального проекта "Жилье и городская среда«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информацией выступили Министр строительства и жилищно-коммунального хозяйства Российской Федерации </a:t>
                      </a:r>
                      <a:r>
                        <a:rPr lang="ru-RU" sz="17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Ирек</a:t>
                      </a:r>
                      <a:r>
                        <a:rPr lang="ru-RU" sz="1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Энварович</a:t>
                      </a:r>
                      <a:r>
                        <a:rPr lang="ru-RU" sz="1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Файзуллин</a:t>
                      </a:r>
                      <a:r>
                        <a:rPr lang="ru-RU" sz="1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аудитор Счетной палаты Российской Федерации Наталья Александровна </a:t>
                      </a:r>
                      <a:r>
                        <a:rPr lang="ru-RU" sz="17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Трунова</a:t>
                      </a:r>
                      <a:r>
                        <a:rPr lang="ru-RU" sz="1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Министру строительства и жилищно-коммунального хозяйства Российской Федерации И.Э. </a:t>
                      </a: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Файзуллину</a:t>
                      </a:r>
                      <a:r>
                        <a:rPr lang="ru-RU" sz="17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фракции КПРФ задали депутаты Государственной Думы: Харитонов Н.М., Алимова О.Н., Куринный А.В.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775610"/>
                  </a:ext>
                </a:extLst>
              </a:tr>
              <a:tr h="2041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февраля 2023 г.</a:t>
                      </a:r>
                    </a:p>
                    <a:p>
                      <a:pPr algn="l"/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Правительственный час на тему: "Об актуальных вопросах внешней политики Российской Федерации"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информацией выступил Министр иностранных дел Российской Федерации Сергей Викторович Лавров.</a:t>
                      </a:r>
                      <a:endParaRPr lang="en-US" sz="1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</a:t>
                      </a:r>
                      <a:r>
                        <a:rPr lang="x-none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Министр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x-none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иностранных дел Российской Федерации 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Лаврову С.В. от фракции КПРФ задали депутаты Государственной Думы: </a:t>
                      </a:r>
                      <a:endParaRPr lang="en-US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Коломейцев Н.В., </a:t>
                      </a:r>
                      <a:r>
                        <a:rPr lang="ru-RU" sz="17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Тайсаев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К.К.</a:t>
                      </a:r>
                    </a:p>
                    <a:p>
                      <a:endParaRPr lang="ru-RU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2463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086708" y="240268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51 </a:t>
            </a:r>
          </a:p>
        </p:txBody>
      </p:sp>
    </p:spTree>
    <p:extLst>
      <p:ext uri="{BB962C8B-B14F-4D97-AF65-F5344CB8AC3E}">
        <p14:creationId xmlns:p14="http://schemas.microsoft.com/office/powerpoint/2010/main" val="41152603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50801"/>
            <a:ext cx="8596668" cy="1320800"/>
          </a:xfrm>
        </p:spPr>
        <p:txBody>
          <a:bodyPr/>
          <a:lstStyle/>
          <a:p>
            <a:r>
              <a:rPr lang="ru-RU" b="1" u="sng" dirty="0"/>
              <a:t>«Правительственные часы»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13079"/>
              </p:ext>
            </p:extLst>
          </p:nvPr>
        </p:nvGraphicFramePr>
        <p:xfrm>
          <a:off x="306923" y="814807"/>
          <a:ext cx="9611991" cy="5943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29027">
                  <a:extLst>
                    <a:ext uri="{9D8B030D-6E8A-4147-A177-3AD203B41FA5}">
                      <a16:colId xmlns:a16="http://schemas.microsoft.com/office/drawing/2014/main" val="3325960776"/>
                    </a:ext>
                  </a:extLst>
                </a:gridCol>
                <a:gridCol w="3463849">
                  <a:extLst>
                    <a:ext uri="{9D8B030D-6E8A-4147-A177-3AD203B41FA5}">
                      <a16:colId xmlns:a16="http://schemas.microsoft.com/office/drawing/2014/main" val="3912946401"/>
                    </a:ext>
                  </a:extLst>
                </a:gridCol>
                <a:gridCol w="4719115">
                  <a:extLst>
                    <a:ext uri="{9D8B030D-6E8A-4147-A177-3AD203B41FA5}">
                      <a16:colId xmlns:a16="http://schemas.microsoft.com/office/drawing/2014/main" val="2441396894"/>
                    </a:ext>
                  </a:extLst>
                </a:gridCol>
              </a:tblGrid>
              <a:tr h="302462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февраля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2023г.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ФАЛЬКОВ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Валерий Николаевич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Министр науки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высшего образования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Российской Федерации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ЗАЙЦЕВ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Дмитрий Александрович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аудитор Счетной палаты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Российской Федерации</a:t>
                      </a: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Вопросы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Министру науки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высшего образования Российской Федерации от фракции КПРФ задали депутаты Государственной Думы: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Кашин В.И.,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Коломейцев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Н.В., Останина Н.А.</a:t>
                      </a: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775610"/>
                  </a:ext>
                </a:extLst>
              </a:tr>
              <a:tr h="27587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 марта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2023г.</a:t>
                      </a: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ШУЛЬГИНОВ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Николай Григорьевич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Министр энергетики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Российской Федерации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ПЕРЧЯН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Андрей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Виленович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аудитор Счетной палаты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Российской Федерации</a:t>
                      </a: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Министру энергетики Российской Федерации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Шульгинову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Н.Г. от фракции КПРФ задали депутаты Государственной Думы: Арефьев Н.В., Алёхин А.А., Куринный А.В.</a:t>
                      </a: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2463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976603" y="144518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52 </a:t>
            </a:r>
          </a:p>
        </p:txBody>
      </p:sp>
    </p:spTree>
    <p:extLst>
      <p:ext uri="{BB962C8B-B14F-4D97-AF65-F5344CB8AC3E}">
        <p14:creationId xmlns:p14="http://schemas.microsoft.com/office/powerpoint/2010/main" val="8809587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50801"/>
            <a:ext cx="8596668" cy="1320800"/>
          </a:xfrm>
        </p:spPr>
        <p:txBody>
          <a:bodyPr/>
          <a:lstStyle/>
          <a:p>
            <a:r>
              <a:rPr lang="ru-RU" b="1" u="sng" dirty="0"/>
              <a:t>«Правительственные часы»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147064"/>
              </p:ext>
            </p:extLst>
          </p:nvPr>
        </p:nvGraphicFramePr>
        <p:xfrm>
          <a:off x="401357" y="866894"/>
          <a:ext cx="9363129" cy="5029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43137">
                  <a:extLst>
                    <a:ext uri="{9D8B030D-6E8A-4147-A177-3AD203B41FA5}">
                      <a16:colId xmlns:a16="http://schemas.microsoft.com/office/drawing/2014/main" val="3325960776"/>
                    </a:ext>
                  </a:extLst>
                </a:gridCol>
                <a:gridCol w="3423059">
                  <a:extLst>
                    <a:ext uri="{9D8B030D-6E8A-4147-A177-3AD203B41FA5}">
                      <a16:colId xmlns:a16="http://schemas.microsoft.com/office/drawing/2014/main" val="3912946401"/>
                    </a:ext>
                  </a:extLst>
                </a:gridCol>
                <a:gridCol w="4596933">
                  <a:extLst>
                    <a:ext uri="{9D8B030D-6E8A-4147-A177-3AD203B41FA5}">
                      <a16:colId xmlns:a16="http://schemas.microsoft.com/office/drawing/2014/main" val="2441396894"/>
                    </a:ext>
                  </a:extLst>
                </a:gridCol>
              </a:tblGrid>
              <a:tr h="1798378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апреля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2023г.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АБРАМЧЕНКО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Виктория Валериевна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Председателя Правительства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Российской Федерации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КОЗЛОВ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Александр Александрович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Министр природных ресурсов и экологии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Российской Федерации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МАМЕДОВ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Сергей Валерьевич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аудитор Счетной палаты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Российской Федерации</a:t>
                      </a:r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Заместителю Председателя Правительства Российской Федерации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Абрамченко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В.В. от фракции КПРФ задали депутаты Государственной Думы: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Мархаев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В.М., Левченко С.Г., Матвеев М.Н.</a:t>
                      </a:r>
                    </a:p>
                    <a:p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77561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976603" y="135374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53 </a:t>
            </a:r>
          </a:p>
        </p:txBody>
      </p:sp>
    </p:spTree>
    <p:extLst>
      <p:ext uri="{BB962C8B-B14F-4D97-AF65-F5344CB8AC3E}">
        <p14:creationId xmlns:p14="http://schemas.microsoft.com/office/powerpoint/2010/main" val="7311750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50801"/>
            <a:ext cx="8596668" cy="1320800"/>
          </a:xfrm>
        </p:spPr>
        <p:txBody>
          <a:bodyPr/>
          <a:lstStyle/>
          <a:p>
            <a:r>
              <a:rPr lang="ru-RU" b="1" u="sng" dirty="0"/>
              <a:t>«Правительственные часы»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683130"/>
              </p:ext>
            </p:extLst>
          </p:nvPr>
        </p:nvGraphicFramePr>
        <p:xfrm>
          <a:off x="585894" y="734681"/>
          <a:ext cx="9162540" cy="589859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62206">
                  <a:extLst>
                    <a:ext uri="{9D8B030D-6E8A-4147-A177-3AD203B41FA5}">
                      <a16:colId xmlns:a16="http://schemas.microsoft.com/office/drawing/2014/main" val="3325960776"/>
                    </a:ext>
                  </a:extLst>
                </a:gridCol>
                <a:gridCol w="3301882">
                  <a:extLst>
                    <a:ext uri="{9D8B030D-6E8A-4147-A177-3AD203B41FA5}">
                      <a16:colId xmlns:a16="http://schemas.microsoft.com/office/drawing/2014/main" val="3912946401"/>
                    </a:ext>
                  </a:extLst>
                </a:gridCol>
                <a:gridCol w="4498452">
                  <a:extLst>
                    <a:ext uri="{9D8B030D-6E8A-4147-A177-3AD203B41FA5}">
                      <a16:colId xmlns:a16="http://schemas.microsoft.com/office/drawing/2014/main" val="2441396894"/>
                    </a:ext>
                  </a:extLst>
                </a:gridCol>
              </a:tblGrid>
              <a:tr h="2370477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апреля</a:t>
                      </a:r>
                    </a:p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2023г.</a:t>
                      </a:r>
                      <a:endParaRPr lang="ru-RU" sz="1800" b="1" dirty="0">
                        <a:latin typeface="+mn-lt"/>
                      </a:endParaRP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НАБИУЛЛИНА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Эльвира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Сахипзадовна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Председатель Центрального банка Российской Федерации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Председателю Центрального банка Российской Федерации Набиуллиной Э.С. от фракции КПРФ задали депутаты Государственной Думы: Гаврилов С.А.;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Бабич И.Н.; Бессонов Е.И.</a:t>
                      </a: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775610"/>
                  </a:ext>
                </a:extLst>
              </a:tr>
              <a:tr h="3528117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+mn-lt"/>
                        </a:rPr>
                        <a:t>17 мая </a:t>
                      </a:r>
                      <a:endParaRPr lang="en-US" sz="1800" b="1" dirty="0">
                        <a:latin typeface="+mn-lt"/>
                      </a:endParaRPr>
                    </a:p>
                    <a:p>
                      <a:r>
                        <a:rPr lang="ru-RU" sz="1800" b="1" dirty="0">
                          <a:latin typeface="+mn-lt"/>
                        </a:rPr>
                        <a:t>2023 г</a:t>
                      </a:r>
                      <a:r>
                        <a:rPr lang="en-US" sz="1800" b="1" dirty="0">
                          <a:latin typeface="+mn-lt"/>
                        </a:rPr>
                        <a:t>.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МОСКАЛЬКОВА </a:t>
                      </a:r>
                    </a:p>
                    <a:p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Татьяна Николаевна</a:t>
                      </a:r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Уполномоченн</a:t>
                      </a:r>
                      <a:r>
                        <a:rPr lang="ru-RU" sz="1800" b="1" dirty="0">
                          <a:latin typeface="+mn-lt"/>
                          <a:ea typeface="Times New Roman" panose="02020603050405020304" pitchFamily="18" charset="0"/>
                        </a:rPr>
                        <a:t>ый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по правам человека в Российской Федерации</a:t>
                      </a:r>
                    </a:p>
                    <a:p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Уполномоченному по правам человека в Российской Федерации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Москальковой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Т.Н. от фракции КПРФ задали депутаты Государственной Думы: Останина Н.А., Филатова И.А.</a:t>
                      </a: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2463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976603" y="14451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54</a:t>
            </a:r>
          </a:p>
        </p:txBody>
      </p:sp>
    </p:spTree>
    <p:extLst>
      <p:ext uri="{BB962C8B-B14F-4D97-AF65-F5344CB8AC3E}">
        <p14:creationId xmlns:p14="http://schemas.microsoft.com/office/powerpoint/2010/main" val="1381345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50801"/>
            <a:ext cx="8596668" cy="1320800"/>
          </a:xfrm>
        </p:spPr>
        <p:txBody>
          <a:bodyPr/>
          <a:lstStyle/>
          <a:p>
            <a:r>
              <a:rPr lang="ru-RU" b="1" u="sng" dirty="0"/>
              <a:t>«Правительственные часы»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069992"/>
              </p:ext>
            </p:extLst>
          </p:nvPr>
        </p:nvGraphicFramePr>
        <p:xfrm>
          <a:off x="585894" y="734681"/>
          <a:ext cx="9162540" cy="589859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62206">
                  <a:extLst>
                    <a:ext uri="{9D8B030D-6E8A-4147-A177-3AD203B41FA5}">
                      <a16:colId xmlns:a16="http://schemas.microsoft.com/office/drawing/2014/main" val="3325960776"/>
                    </a:ext>
                  </a:extLst>
                </a:gridCol>
                <a:gridCol w="3301882">
                  <a:extLst>
                    <a:ext uri="{9D8B030D-6E8A-4147-A177-3AD203B41FA5}">
                      <a16:colId xmlns:a16="http://schemas.microsoft.com/office/drawing/2014/main" val="3912946401"/>
                    </a:ext>
                  </a:extLst>
                </a:gridCol>
                <a:gridCol w="4498452">
                  <a:extLst>
                    <a:ext uri="{9D8B030D-6E8A-4147-A177-3AD203B41FA5}">
                      <a16:colId xmlns:a16="http://schemas.microsoft.com/office/drawing/2014/main" val="2441396894"/>
                    </a:ext>
                  </a:extLst>
                </a:gridCol>
              </a:tblGrid>
              <a:tr h="2370477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сентября 2023 г.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ПАТРУШЕВ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Дмитрий Николаевич Министр сельского хозяйства Российской Федерации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Министру сельского хозяйства Российской Федерации Патрушеву Д.Н. от фракции КПРФ задали депутаты Государственной Думы: Харитонов Н.М., Васильев Н.И., Прусакова М.Н.</a:t>
                      </a: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775610"/>
                  </a:ext>
                </a:extLst>
              </a:tr>
              <a:tr h="3528117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сентября 2023 г.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РАЗУВАЕВА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Ксения Денисовна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 Федерального агентства по делам молодежи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Руководителю Федерального агентства по делам молодежи Разуваевой К.Д. от фракции КПРФ задали депутаты Государственной Думы: Останина Н.А.,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Камнев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Г.П., Прокофьев А.В.</a:t>
                      </a: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2463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976603" y="144518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55 </a:t>
            </a:r>
          </a:p>
        </p:txBody>
      </p:sp>
    </p:spTree>
    <p:extLst>
      <p:ext uri="{BB962C8B-B14F-4D97-AF65-F5344CB8AC3E}">
        <p14:creationId xmlns:p14="http://schemas.microsoft.com/office/powerpoint/2010/main" val="8208925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50801"/>
            <a:ext cx="8596668" cy="1320800"/>
          </a:xfrm>
        </p:spPr>
        <p:txBody>
          <a:bodyPr/>
          <a:lstStyle/>
          <a:p>
            <a:r>
              <a:rPr lang="ru-RU" b="1" u="sng" dirty="0"/>
              <a:t>«Правительственные часы»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856416"/>
              </p:ext>
            </p:extLst>
          </p:nvPr>
        </p:nvGraphicFramePr>
        <p:xfrm>
          <a:off x="585894" y="734681"/>
          <a:ext cx="9162540" cy="589859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62206">
                  <a:extLst>
                    <a:ext uri="{9D8B030D-6E8A-4147-A177-3AD203B41FA5}">
                      <a16:colId xmlns:a16="http://schemas.microsoft.com/office/drawing/2014/main" val="3325960776"/>
                    </a:ext>
                  </a:extLst>
                </a:gridCol>
                <a:gridCol w="3301882">
                  <a:extLst>
                    <a:ext uri="{9D8B030D-6E8A-4147-A177-3AD203B41FA5}">
                      <a16:colId xmlns:a16="http://schemas.microsoft.com/office/drawing/2014/main" val="3912946401"/>
                    </a:ext>
                  </a:extLst>
                </a:gridCol>
                <a:gridCol w="4498452">
                  <a:extLst>
                    <a:ext uri="{9D8B030D-6E8A-4147-A177-3AD203B41FA5}">
                      <a16:colId xmlns:a16="http://schemas.microsoft.com/office/drawing/2014/main" val="2441396894"/>
                    </a:ext>
                  </a:extLst>
                </a:gridCol>
              </a:tblGrid>
              <a:tr h="2370477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октября 2023 года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РЕШЕТНИКОВ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 Геннадьевич Министр экономического развития Российской Федерации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</a:t>
                      </a:r>
                      <a:r>
                        <a:rPr lang="x-non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Министр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x-non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экономического развития Российской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Федерации Решетникову М.Г. от фракции КПРФ задали депутаты Государственной Думы: Кашин В.И., Гаврилов С.А., Глазкова А.Е.</a:t>
                      </a: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775610"/>
                  </a:ext>
                </a:extLst>
              </a:tr>
              <a:tr h="3528117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октября 2023 года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ГОЛИКОВА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Татьяна Алексеевна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Председателя Правительства Российской Федерации 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Заместителю Председателя Правительства Российской Федерации Голиковой Т.А. от фракции КПРФ задали депутаты Государственной Думы: Алимова О.Н., Исаков В.П., Куринный А.В.</a:t>
                      </a: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2463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976603" y="144518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56 </a:t>
            </a:r>
          </a:p>
        </p:txBody>
      </p:sp>
    </p:spTree>
    <p:extLst>
      <p:ext uri="{BB962C8B-B14F-4D97-AF65-F5344CB8AC3E}">
        <p14:creationId xmlns:p14="http://schemas.microsoft.com/office/powerpoint/2010/main" val="3625946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50801"/>
            <a:ext cx="8596668" cy="1320800"/>
          </a:xfrm>
        </p:spPr>
        <p:txBody>
          <a:bodyPr/>
          <a:lstStyle/>
          <a:p>
            <a:r>
              <a:rPr lang="ru-RU" b="1" u="sng" dirty="0"/>
              <a:t>«Правительственные часы»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69644"/>
              </p:ext>
            </p:extLst>
          </p:nvPr>
        </p:nvGraphicFramePr>
        <p:xfrm>
          <a:off x="585894" y="734681"/>
          <a:ext cx="9162540" cy="589859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62206">
                  <a:extLst>
                    <a:ext uri="{9D8B030D-6E8A-4147-A177-3AD203B41FA5}">
                      <a16:colId xmlns:a16="http://schemas.microsoft.com/office/drawing/2014/main" val="3325960776"/>
                    </a:ext>
                  </a:extLst>
                </a:gridCol>
                <a:gridCol w="3301882">
                  <a:extLst>
                    <a:ext uri="{9D8B030D-6E8A-4147-A177-3AD203B41FA5}">
                      <a16:colId xmlns:a16="http://schemas.microsoft.com/office/drawing/2014/main" val="3912946401"/>
                    </a:ext>
                  </a:extLst>
                </a:gridCol>
                <a:gridCol w="4498452">
                  <a:extLst>
                    <a:ext uri="{9D8B030D-6E8A-4147-A177-3AD203B41FA5}">
                      <a16:colId xmlns:a16="http://schemas.microsoft.com/office/drawing/2014/main" val="2441396894"/>
                    </a:ext>
                  </a:extLst>
                </a:gridCol>
              </a:tblGrid>
              <a:tr h="2370477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октября 2023 года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ЧУЙЧЕНКО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Константин Анатольевич Министр юстиции Российской Федерации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Министру юстиции Российской Федерации Чуйченко К.А. от фракции КПРФ задали депутаты Государственной Думы: Куринный А.В., Останина Н.А., Филатова И.А.</a:t>
                      </a: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775610"/>
                  </a:ext>
                </a:extLst>
              </a:tr>
              <a:tr h="3528117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ноября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года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НАБИУЛЛИНА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Эльвира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Сахипзадовна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Председатель Центрального банка Российской Федерации 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Председателю Центрального банка Российской Федерации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Набиулинной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Э.С. от фракции КПРФ задали депутаты Государственной Думы: Бабич И. Н., Арефьев Н.В.</a:t>
                      </a: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2463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976603" y="144518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57 </a:t>
            </a:r>
          </a:p>
        </p:txBody>
      </p:sp>
    </p:spTree>
    <p:extLst>
      <p:ext uri="{BB962C8B-B14F-4D97-AF65-F5344CB8AC3E}">
        <p14:creationId xmlns:p14="http://schemas.microsoft.com/office/powerpoint/2010/main" val="28683224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50801"/>
            <a:ext cx="8596668" cy="1320800"/>
          </a:xfrm>
        </p:spPr>
        <p:txBody>
          <a:bodyPr/>
          <a:lstStyle/>
          <a:p>
            <a:r>
              <a:rPr lang="ru-RU" b="1" u="sng" dirty="0"/>
              <a:t>«Правительственные часы»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12502"/>
              </p:ext>
            </p:extLst>
          </p:nvPr>
        </p:nvGraphicFramePr>
        <p:xfrm>
          <a:off x="585894" y="734681"/>
          <a:ext cx="9264688" cy="589859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77393">
                  <a:extLst>
                    <a:ext uri="{9D8B030D-6E8A-4147-A177-3AD203B41FA5}">
                      <a16:colId xmlns:a16="http://schemas.microsoft.com/office/drawing/2014/main" val="3325960776"/>
                    </a:ext>
                  </a:extLst>
                </a:gridCol>
                <a:gridCol w="3338692">
                  <a:extLst>
                    <a:ext uri="{9D8B030D-6E8A-4147-A177-3AD203B41FA5}">
                      <a16:colId xmlns:a16="http://schemas.microsoft.com/office/drawing/2014/main" val="3912946401"/>
                    </a:ext>
                  </a:extLst>
                </a:gridCol>
                <a:gridCol w="4548603">
                  <a:extLst>
                    <a:ext uri="{9D8B030D-6E8A-4147-A177-3AD203B41FA5}">
                      <a16:colId xmlns:a16="http://schemas.microsoft.com/office/drawing/2014/main" val="2441396894"/>
                    </a:ext>
                  </a:extLst>
                </a:gridCol>
              </a:tblGrid>
              <a:tr h="23704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ноября 2023 года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ЛЮБИМОВА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Ольга Борисовна 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Министр культуры Российской Федерации</a:t>
                      </a:r>
                      <a:endParaRPr lang="ru-RU" sz="1800" b="1" dirty="0">
                        <a:latin typeface="+mn-lt"/>
                      </a:endParaRPr>
                    </a:p>
                    <a:p>
                      <a:endParaRPr lang="ru-RU" sz="1800" b="1" dirty="0"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</a:t>
                      </a:r>
                      <a:r>
                        <a:rPr lang="x-non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Министр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культуры </a:t>
                      </a:r>
                      <a:r>
                        <a:rPr lang="x-non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Российской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Федерации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Любимовой О.Б.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фракции КПРФ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задали депутаты Государственной Думы: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Осадчий Н.И., Останина Н.А.,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Смолин О.Н.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775610"/>
                  </a:ext>
                </a:extLst>
              </a:tr>
              <a:tr h="35281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 декабря 2023 года</a:t>
                      </a:r>
                      <a:endParaRPr lang="ru-RU" sz="1800" b="1" dirty="0">
                        <a:latin typeface="+mn-lt"/>
                      </a:endParaRPr>
                    </a:p>
                    <a:p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ЧЕРНЫШЕНКО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Дмитрий Николаевич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Председателя Правительства Российской Федерации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Вопросы Заместителю Председателя Правительства Российской Федерации Чернышенко Д.Н. от фракции КПРФ задали депутаты Государственной Думы: Коломейцев Н.В.,                  Филатова И.А.,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Глазкова А.Е.</a:t>
                      </a:r>
                    </a:p>
                    <a:p>
                      <a:pPr algn="l"/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2463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976603" y="144518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58 </a:t>
            </a:r>
          </a:p>
        </p:txBody>
      </p:sp>
    </p:spTree>
    <p:extLst>
      <p:ext uri="{BB962C8B-B14F-4D97-AF65-F5344CB8AC3E}">
        <p14:creationId xmlns:p14="http://schemas.microsoft.com/office/powerpoint/2010/main" val="3810141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317" y="495300"/>
            <a:ext cx="8596668" cy="603738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ru-RU" b="1" u="sng" dirty="0"/>
              <a:t>Экспертно-аналитические работы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В 2022 году были утверждены экспертно-аналитические исследования по следующим 5 актуальным темам, содержащим вопросы, связанные с восстановлением потенциала ряда стратегически важных отраслей промышленности и ускорением темпов реализации мер по импортозамещению в ведущих отраслях экономики страны: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790" y="2468880"/>
            <a:ext cx="8764016" cy="3483141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 теме: «Выработка научно обоснованных рекомендаций по совершенствованию мер контроля за соблюдением прав и законных интересов населения при внедрении новых технологий и решений в сфере телекоммуникаций»</a:t>
            </a:r>
          </a:p>
          <a:p>
            <a:r>
              <a:rPr lang="ru-RU" dirty="0">
                <a:solidFill>
                  <a:schemeClr val="tx1"/>
                </a:solidFill>
              </a:rPr>
              <a:t>По теме: «Анализ правового регулирования организации сбора отходов производства и потребления и внедрения систем их переработки: зарубежный и отечественных опыт»</a:t>
            </a:r>
          </a:p>
          <a:p>
            <a:r>
              <a:rPr lang="ru-RU" dirty="0">
                <a:solidFill>
                  <a:schemeClr val="tx1"/>
                </a:solidFill>
              </a:rPr>
              <a:t>По теме: «Система государственного управления в Российской Федерации: зарубежный опыт и пути совершенствования законодательства»</a:t>
            </a:r>
          </a:p>
          <a:p>
            <a:r>
              <a:rPr lang="ru-RU" dirty="0">
                <a:solidFill>
                  <a:schemeClr val="tx1"/>
                </a:solidFill>
              </a:rPr>
              <a:t>По теме: «Анализ зарубежного опыта правового регулирования экономических отношений с учетом кризисного состояния мировой экономики и политики»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26907" y="22246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59</a:t>
            </a:r>
          </a:p>
        </p:txBody>
      </p:sp>
    </p:spTree>
    <p:extLst>
      <p:ext uri="{BB962C8B-B14F-4D97-AF65-F5344CB8AC3E}">
        <p14:creationId xmlns:p14="http://schemas.microsoft.com/office/powerpoint/2010/main" val="218020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1355" y="152260"/>
            <a:ext cx="102342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2800" b="1" u="sng" dirty="0"/>
              <a:t>«Парламентские слушания»</a:t>
            </a:r>
            <a:br>
              <a:rPr lang="ru-RU" sz="2000" dirty="0"/>
            </a:b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259742"/>
              </p:ext>
            </p:extLst>
          </p:nvPr>
        </p:nvGraphicFramePr>
        <p:xfrm>
          <a:off x="171626" y="758949"/>
          <a:ext cx="9328990" cy="572414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93646">
                  <a:extLst>
                    <a:ext uri="{9D8B030D-6E8A-4147-A177-3AD203B41FA5}">
                      <a16:colId xmlns:a16="http://schemas.microsoft.com/office/drawing/2014/main" val="2489926024"/>
                    </a:ext>
                  </a:extLst>
                </a:gridCol>
                <a:gridCol w="8135344">
                  <a:extLst>
                    <a:ext uri="{9D8B030D-6E8A-4147-A177-3AD203B41FA5}">
                      <a16:colId xmlns:a16="http://schemas.microsoft.com/office/drawing/2014/main" val="2991419140"/>
                    </a:ext>
                  </a:extLst>
                </a:gridCol>
              </a:tblGrid>
              <a:tr h="14940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14.04.2022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слушания на тему: «О совершенствовании законодательного регулирования деятельности органов опеки и попечительства. Актуальные проблемы» (отв. Останина Н.А.)</a:t>
                      </a: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766909493"/>
                  </a:ext>
                </a:extLst>
              </a:tr>
              <a:tr h="21109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20.04.2022</a:t>
                      </a: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слушания на тему: «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правового регулирования предоставления гражданам земельных участков, находящихся в государственной или муниципальной собственности и расположенных в Арктической зоне Российской Федерации и на других территориях Севера, Сибири и Дальнего Востока Российской Федерации» (отв. Харитонов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Н.М.)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680728443"/>
                  </a:ext>
                </a:extLst>
              </a:tr>
              <a:tr h="211905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25.05.2022</a:t>
                      </a: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слушания на тему: «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ходе выполнения Единого плана мероприятий по реализации Основ государственной политики Российской Федерации в Арктике на период до 2035 года и Стратегии развития Арктической зоны Российской Федерации и обеспечения национальной безопасности на период до 2035 года. Правовой </a:t>
                      </a:r>
                      <a:r>
                        <a:rPr lang="ru-RU" sz="16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аспект» (отв. Харитонов</a:t>
                      </a:r>
                      <a:r>
                        <a:rPr lang="ru-RU" sz="1600" b="1" u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Н.М.)</a:t>
                      </a:r>
                      <a:endParaRPr lang="ru-RU" sz="16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243536537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740" y="731742"/>
            <a:ext cx="2547258" cy="1215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740" y="3260594"/>
            <a:ext cx="2547257" cy="1558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740" y="1892311"/>
            <a:ext cx="2547258" cy="1368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293" y="4819321"/>
            <a:ext cx="2547257" cy="16284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098431" y="128410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</a:t>
            </a:r>
            <a:r>
              <a:rPr lang="en-US" dirty="0"/>
              <a:t>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3768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24934"/>
            <a:ext cx="8596668" cy="1320800"/>
          </a:xfrm>
        </p:spPr>
        <p:txBody>
          <a:bodyPr/>
          <a:lstStyle/>
          <a:p>
            <a:r>
              <a:rPr lang="ru-RU" b="1" u="sng" dirty="0"/>
              <a:t>Экспертно-аналитические работы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806" y="1204656"/>
            <a:ext cx="9267393" cy="5375757"/>
          </a:xfrm>
        </p:spPr>
        <p:txBody>
          <a:bodyPr>
            <a:normAutofit fontScale="62500" lnSpcReduction="20000"/>
          </a:bodyPr>
          <a:lstStyle/>
          <a:p>
            <a:r>
              <a:rPr lang="ru-RU" sz="2700" b="1" dirty="0"/>
              <a:t>Фракция КПРФ в Государственной Думе в целях подготовки экспертно-аналитических рекомендаций для подготовки актуальных законопроектов в 2023 году направила в Экспертно-аналитическое управление Аппарата Государственной Думы заявку на проведение экспертных работ, предлагаемых к включению в Программу научно-экспертной и исследовательской работы в Государственной Думе на 2023 год по следующим темам:</a:t>
            </a:r>
          </a:p>
          <a:p>
            <a:r>
              <a:rPr lang="ru-RU" sz="2700" b="1" dirty="0"/>
              <a:t>1. Анализ налогового законодательства ряда зарубежных стран и Российской Федерации в части обеспечения учета, контроля и применения мер ответственности за нарушение налогового законодательства резидентами и нерезидентами, имеющими организации, зарегистрированные за пределами территории страны, а также объекты налогообложения. Выработка рекомендаций по совершенствованию налогового законодательства Российской Федерации, в том числе в сфере налогообложения дивидендов, а также прибыли, полученной за пределами территории страны, в целях обеспечения реализации государственной налоговой политики в современных условиях и укрепления финансовой и налоговой дисциплины в стране.</a:t>
            </a:r>
          </a:p>
          <a:p>
            <a:r>
              <a:rPr lang="ru-RU" sz="2700" b="1" dirty="0"/>
              <a:t>2. Выработка рекомендаций по совершенствованию законодательного обеспечения реализации государственной политики в сфере оплаты труда руководителей государственных и муниципальных организаций, а также акционерных обществ, в которых более 10 процентов акций, находятся в собственности государства, в целях оптимизации системы оплаты труда руководителей и работников этих организаций на современном этапе.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98431" y="240268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60 </a:t>
            </a:r>
          </a:p>
        </p:txBody>
      </p:sp>
    </p:spTree>
    <p:extLst>
      <p:ext uri="{BB962C8B-B14F-4D97-AF65-F5344CB8AC3E}">
        <p14:creationId xmlns:p14="http://schemas.microsoft.com/office/powerpoint/2010/main" val="39566547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2" y="299637"/>
            <a:ext cx="8596668" cy="1320800"/>
          </a:xfrm>
        </p:spPr>
        <p:txBody>
          <a:bodyPr/>
          <a:lstStyle/>
          <a:p>
            <a:r>
              <a:rPr lang="ru-RU" b="1" u="sng" dirty="0"/>
              <a:t>Экспертно-аналитические работы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04" y="960037"/>
            <a:ext cx="9512326" cy="5193574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/>
              <a:t>3. Анализ современного состояния авиа- и судостроительной промышленности Российской Федерации. Выработка рекомендаций по законодательному решению задач по обеспечению в кратчайшие сроки восстановления и развития этих отраслей промышленности в условиях санкций, объявленных России рядом зарубежных стран.</a:t>
            </a:r>
          </a:p>
          <a:p>
            <a:r>
              <a:rPr lang="ru-RU" sz="6400" b="1" dirty="0"/>
              <a:t>4. Анализ законодательных актов зарубежных стран, СССР и Российской Федерации в сфере реализации государственной политики по правовому регулированию экспортно-импортных и внешнеторговых отношений с другими странами.</a:t>
            </a:r>
          </a:p>
          <a:p>
            <a:r>
              <a:rPr lang="ru-RU" sz="6400" b="1" dirty="0"/>
              <a:t>Выработка рекомендаций по совершенствованию законодательного обеспечения реализации государственной политики и государственного управления в сфере экспортно-импортных и внешнеторговых отношений с зарубежными странами в современных условиях.</a:t>
            </a:r>
          </a:p>
          <a:p>
            <a:r>
              <a:rPr lang="ru-RU" sz="6400" b="1" dirty="0"/>
              <a:t>5. Анализ законодательства зарубежных стран в сфере правового регулирования вопросов национализации недр, земельных, лесных и водных ресурсов страны, принадлежащих народу Российской Федерации в соответствии с Конституцией Российской Федерации, а также критический анализ результатов деятельности иностранных организаций на территории России с 1993 года по 2022 год с учетом объемов инвестиций, вложенных в экономику страны.</a:t>
            </a:r>
          </a:p>
          <a:p>
            <a:r>
              <a:rPr lang="ru-RU" sz="6400" b="1" dirty="0"/>
              <a:t>Выработка рекомендаций по совершенствованию законодательства Российской Федерации в сфере национализации природных ресурсов страны с учетом государственных и экономических интересов Российской Федерации.</a:t>
            </a:r>
          </a:p>
          <a:p>
            <a:r>
              <a:rPr lang="ru-RU" sz="6400" b="1" dirty="0"/>
              <a:t>Экспертно-аналитическим управлением Аппарата Государственной Думы проводится подготовка к проведению конкурса для выбора исполнителей-научных коллективов институтов и академий системы высшего образования, а также научно-исследовательских институтов для проведения экспертно-аналитических исследований по вышеуказанным темам в 2023 году. </a:t>
            </a:r>
          </a:p>
          <a:p>
            <a:pPr marL="0" indent="0">
              <a:buNone/>
            </a:pPr>
            <a:r>
              <a:rPr lang="ru-RU" sz="6400" b="1" dirty="0"/>
              <a:t> 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98036" y="150405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61 </a:t>
            </a:r>
          </a:p>
        </p:txBody>
      </p:sp>
    </p:spTree>
    <p:extLst>
      <p:ext uri="{BB962C8B-B14F-4D97-AF65-F5344CB8AC3E}">
        <p14:creationId xmlns:p14="http://schemas.microsoft.com/office/powerpoint/2010/main" val="24162928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024" y="381870"/>
            <a:ext cx="10363200" cy="617437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депутатов Фракции КПРФ в Государственной Думе в отчётах руководителей Правительства Российской Федерации и федеральных министерств, федеральных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 и служб.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 Председателя Правительства РФ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Мишустина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Письменных направлено 89 вопросов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 от Фракции: Зюганов Г.А.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Харитонов Н.М.; Кашин В.И.; Смолин О.Н.;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Сулейманов Р.И.; Коломейцев Н.В.   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 Председателя Банка России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Набиуллиной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Э.С 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Письменных направлено 34 вопроса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 от Фракции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Кумин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Куринный А.В.;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Матвеев М.Н.; Михайлов О.А.;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Арефьев Н.В.,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Лябихов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Р.М.; Прокофьев А.В.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 Председателя Счётной Палаты РФ Кудрина А.Л.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Письменных направлено 33 вопроса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 от Фракции Щапов М.В.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Арефьев Н.В., Бессонов Е.И., Парфёнов Д.А.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 Уполномоченного по правам человека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Москальковой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Т.Н.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Письменных направлено 13 вопросов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 от Фракции Смолин О.Н.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задал: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Мархаев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В.М.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98431" y="111425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62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9005" y="635980"/>
            <a:ext cx="3191557" cy="2007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0442" y="2312244"/>
            <a:ext cx="3191558" cy="1481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2" b="-682"/>
          <a:stretch/>
        </p:blipFill>
        <p:spPr>
          <a:xfrm>
            <a:off x="8999007" y="3765014"/>
            <a:ext cx="3191560" cy="1409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35"/>
          <a:stretch/>
        </p:blipFill>
        <p:spPr>
          <a:xfrm>
            <a:off x="8999006" y="4990136"/>
            <a:ext cx="3192994" cy="186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393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78" y="377269"/>
            <a:ext cx="9930258" cy="472595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Министром промышленности и торговли РФ Д.В.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Мантуровым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15.07.2022 г.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Вопросы задали: Смолин О.Н., Калашников Л.И., Куринный А.В.        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депутатов фракции с Министром экономического развития РФ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М.Г.Решетниковым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27.09.2022 г.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Вопросы задали: Глазкова А.Е., Соболев В.И., Филатова И.А.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Министром финансов РФ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А.Г.Силуановым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24.10.2022 г.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Вопросы задали: Харитонов Н.М., Останина Н.А., Соболев В.И.</a:t>
            </a:r>
          </a:p>
        </p:txBody>
      </p:sp>
      <p:pic>
        <p:nvPicPr>
          <p:cNvPr id="1028" name="Picture 4" descr="Министр промышленности и торговли РФ Денис Мантуров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6635" y="465137"/>
            <a:ext cx="3875365" cy="198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олодин раскритиковал главу Минэкономразвития за «модные словечки» — РБК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635" y="2303321"/>
            <a:ext cx="3875365" cy="23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Антон Силуанов — последние новости на сегод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2" descr="Антон Силуанов — последние новости на сегодн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Антон Силуанов — последние новости на сегодн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Антон Силуанов — последние новости на сегодн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Силуанов высказался об отмене возврата валютной выручки - ПРАЙМ, 11.03.2021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29"/>
          <a:stretch/>
        </p:blipFill>
        <p:spPr bwMode="auto">
          <a:xfrm>
            <a:off x="8316635" y="4291643"/>
            <a:ext cx="3875365" cy="25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976603" y="7937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63 </a:t>
            </a:r>
          </a:p>
        </p:txBody>
      </p:sp>
    </p:spTree>
    <p:extLst>
      <p:ext uri="{BB962C8B-B14F-4D97-AF65-F5344CB8AC3E}">
        <p14:creationId xmlns:p14="http://schemas.microsoft.com/office/powerpoint/2010/main" val="16865498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615" y="377269"/>
            <a:ext cx="8625840" cy="5944807"/>
          </a:xfrm>
        </p:spPr>
        <p:txBody>
          <a:bodyPr>
            <a:noAutofit/>
          </a:bodyPr>
          <a:lstStyle/>
          <a:p>
            <a:pPr fontAlgn="base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Министра просвещения РФ С.С. Кравцова о ходе реализации национального проекта «Образование». 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14.09.2022 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Берулава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М.Н., Останина Н.А., Осадчий Н.И.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от фракции КПРФ выступили: Останина Н.А., Смолин О.Н.</a:t>
            </a:r>
          </a:p>
          <a:p>
            <a:pPr marL="0" indent="0" fontAlgn="base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 Министра экономического развития РФ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М.Г.Решетникова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 тему «О мерах по обеспечению развития российской экономики в условиях внешнего санкционного давления».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28.09.2022г.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Кашин В.И., Коломейцев Н.В., Останина Н.А.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от фракции КПРФ выступил Арефьев Н.В.</a:t>
            </a:r>
          </a:p>
          <a:p>
            <a:pPr marL="0" indent="0" fontAlgn="base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10" descr="Антон Силуанов — последние новости на сегод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2" descr="Антон Силуанов — последние новости на сегодн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Антон Силуанов — последние новости на сегодн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Антон Силуанов — последние новости на сегодн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976603" y="7937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64 </a:t>
            </a:r>
          </a:p>
        </p:txBody>
      </p:sp>
      <p:pic>
        <p:nvPicPr>
          <p:cNvPr id="9" name="Рисунок 8" descr="Их нет, котлет»: как в Госдуме прошел правительственный час министра  просвещения Сергея Кравцова - Ведомост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8455" y="465137"/>
            <a:ext cx="3293543" cy="199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Министр экономического развития РФ Максим Решетников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8454" y="3171348"/>
            <a:ext cx="3293543" cy="2036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269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89" y="405230"/>
            <a:ext cx="8596668" cy="6785002"/>
          </a:xfrm>
        </p:spPr>
        <p:txBody>
          <a:bodyPr>
            <a:noAutofit/>
          </a:bodyPr>
          <a:lstStyle/>
          <a:p>
            <a:pPr fontAlgn="base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 Министра внутренних дел РФ В.А. Колокольцева о состоянии правопорядка и результатах борьбы с преступностью в Российской Федерации.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12.10.2022 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Афонин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Ю.В., Калашников Л.И.,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Мархаев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В.М.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от фракции КПРФ выступил Синельщиков Ю.П.</a:t>
            </a:r>
          </a:p>
          <a:p>
            <a:pPr marL="0" indent="0" fontAlgn="base"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заместителя Председателя Правительства РФ В.В.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Абрамченко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 докладом на тему: «Об актуальных вопросах природопользования и охраны окружающей среды и ходе реализации реформы в сфере обращения с твердыми коммунальными отходами».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26.10.2022 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Мархаев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В.М., Левченко С.Г., Матвеев М.Н.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от фракции КПРФ выступил Кашин В.И.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нутренним делам не хватает финансирования – Газета Коммерсантъ № 195  (7396) от 20.10.2022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89897" y="475488"/>
            <a:ext cx="3202103" cy="2093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В Омскую область на двое суток приедет вице-премьер АБРАМЧЕНКО — KVnews.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9897" y="3611879"/>
            <a:ext cx="3202103" cy="2015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976603" y="106156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65 </a:t>
            </a:r>
          </a:p>
        </p:txBody>
      </p:sp>
    </p:spTree>
    <p:extLst>
      <p:ext uri="{BB962C8B-B14F-4D97-AF65-F5344CB8AC3E}">
        <p14:creationId xmlns:p14="http://schemas.microsoft.com/office/powerpoint/2010/main" val="29795594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904" y="-104401"/>
            <a:ext cx="8862522" cy="67076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750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Министра культуры РФ О.Б. Любимовой о ходе реализации национального проекта «Культура».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09.11.2022 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Алимова О.Н., Сулейманов Р.И., Куринный А.В.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от фракции КПРФ выступил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Шаргунов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С.А.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 Министра здравоохранения РФ М.А. Мурашко по вопросам реализации государственной политики в сфере охраны здоровья, федеральный проект «Модернизация первичного звена здравоохранения РФ» и меры по повышению устойчивости системы здравоохранения к новым вызовам. 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23.11.2022 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Куринный А.В., Осадчий Н.И., Смолин О.Н.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от фракции КПРФ выступил Куринный А.В. 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Ольга Любимова: Реализация национального проекта «Культура» - эффекти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5504" y="385835"/>
            <a:ext cx="3386496" cy="225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инистр здравоохранения РФ Михаил Мурашк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523" y="3249413"/>
            <a:ext cx="3410457" cy="220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76603" y="16503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66</a:t>
            </a:r>
          </a:p>
        </p:txBody>
      </p:sp>
    </p:spTree>
    <p:extLst>
      <p:ext uri="{BB962C8B-B14F-4D97-AF65-F5344CB8AC3E}">
        <p14:creationId xmlns:p14="http://schemas.microsoft.com/office/powerpoint/2010/main" val="3452946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-144463"/>
            <a:ext cx="9405874" cy="71040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500" dirty="0">
              <a:solidFill>
                <a:schemeClr val="tx1"/>
              </a:solidFill>
            </a:endParaRPr>
          </a:p>
          <a:p>
            <a:pPr fontAlgn="base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«Правительственный час» с участием Министра цифрового развития,                   связи и массовых коммуникаций РФ М.И.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Шадаева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07.12.2022 г. 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Смолин О.Н., Парфенов Д.А.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от фракции КПРФ выступил Ющенко А.А.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Министра по развитию Дальнего Востока и Арктики  А.О.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Чекункова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мерах обеспечения ускоренного социально-экономического развития дальневосточных и арктических регионов.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21.12.2022 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Корниенко А.В.,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Аммосов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П.Р.,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Мархаев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В.М.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от фракции КПРФ выступил Корниенко А.А.</a:t>
            </a:r>
          </a:p>
          <a:p>
            <a:pPr marL="0" indent="0" fontAlgn="base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76603" y="10214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67 </a:t>
            </a:r>
          </a:p>
        </p:txBody>
      </p:sp>
      <p:pic>
        <p:nvPicPr>
          <p:cNvPr id="2050" name="Picture 2" descr="Министр цифрового развития, связи и массовых коммуникаций РФ Максут Шадаев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3233" y="604333"/>
            <a:ext cx="3228767" cy="20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Чекунков рассказал депутатам ГД о мерах по обеспечению ускоренного развития  Дальнего Востока - Лента новостей Сахал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Чекунков рассказал депутатам ГД о мерах по обеспечению ускоренного развития  Дальнего Востока - Лента новостей Сахали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В Государственной Думе выступил Министр по развитию Дальнего Востока и  Арктики Алексей Чекунков - Рамблер/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3233" y="3594856"/>
            <a:ext cx="3228767" cy="220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6746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654" y="372429"/>
            <a:ext cx="8596668" cy="388077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Министра строительства и жилищно-коммунального хозяйства РФ Ф.И.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Энваровича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аудитором Счетной палаты РФ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Труновой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Н.А.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08.02.2023 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Харитонов Н.М., Алимова О.Н., Куринный А.В.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от фракции КПРФ выступил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Лябихов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Р.М.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Министра иностранных дел РФ С.В. Лаврова.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аудитором Счетной палаты РФ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В.Н.Богомоловым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15.02.2023 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Коломейцев Н.В.,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Тайсаев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К.К.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от фракции КПРФ выступил Новиков Д.Г.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4" name="Picture 12" descr="Министр строительства и ЖКХ РФ Ирек Файзуллин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1083" y="497598"/>
            <a:ext cx="3340917" cy="193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0.gstatic.com/images?q=tbn:ANd9GcQGh-N6yKsWAfj-k9yJsj46ybdZd64ghBXQaE5kek28tyR1skqPWzhYQZOUAuvdx_UKEoI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1083" y="3153950"/>
            <a:ext cx="3340917" cy="21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03581" y="128266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68 </a:t>
            </a:r>
          </a:p>
        </p:txBody>
      </p:sp>
    </p:spTree>
    <p:extLst>
      <p:ext uri="{BB962C8B-B14F-4D97-AF65-F5344CB8AC3E}">
        <p14:creationId xmlns:p14="http://schemas.microsoft.com/office/powerpoint/2010/main" val="17880402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-440888"/>
            <a:ext cx="10734098" cy="66153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Министра науки и высшего образования Российской Федерации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В.Н.Фалькова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аудитора Счетной палаты Российской Федерации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Д.А.Зайцева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22.02.2023 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Кашин В.И., Коломейцев Н.В., Останина Н.А.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от фракции КПРФ выступил Арефьев Н.В.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Министра энергетики Российской Федерации Н.Г.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Шульгинова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аудитора Счетной палаты Российской Федерации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А.В.Перчян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.03.2023 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Арефьев Н.В., Алёхин А.А., Куринный А.В.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от фракции КПРФ выступил Левченко С.Г.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ru-RU" dirty="0">
              <a:solidFill>
                <a:schemeClr val="tx1"/>
              </a:solidFill>
            </a:endParaRPr>
          </a:p>
          <a:p>
            <a:pPr fontAlgn="base"/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976603" y="80510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69 </a:t>
            </a:r>
          </a:p>
        </p:txBody>
      </p:sp>
      <p:sp>
        <p:nvSpPr>
          <p:cNvPr id="4" name="AutoShape 4" descr="Результаты поиска по тегам: Валерий Фаль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Результаты поиска по тегам: Валерий Фальк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Министр науки и высшего образования РФ Валерий Фальков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1694" y="728837"/>
            <a:ext cx="2900305" cy="21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Глава Минэнерго Николай Шульгинов выступил с докладом в Государственной Думе.  Новости. Первый канал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78"/>
          <a:stretch/>
        </p:blipFill>
        <p:spPr bwMode="auto">
          <a:xfrm>
            <a:off x="9291695" y="3219789"/>
            <a:ext cx="2900305" cy="26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7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1355" y="152260"/>
            <a:ext cx="102342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2800" b="1" u="sng" dirty="0"/>
              <a:t>«Парламентские слушания»</a:t>
            </a:r>
            <a:br>
              <a:rPr lang="ru-RU" sz="2000" dirty="0"/>
            </a:b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872454"/>
              </p:ext>
            </p:extLst>
          </p:nvPr>
        </p:nvGraphicFramePr>
        <p:xfrm>
          <a:off x="395342" y="731330"/>
          <a:ext cx="9157187" cy="573791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95020">
                  <a:extLst>
                    <a:ext uri="{9D8B030D-6E8A-4147-A177-3AD203B41FA5}">
                      <a16:colId xmlns:a16="http://schemas.microsoft.com/office/drawing/2014/main" val="2489926024"/>
                    </a:ext>
                  </a:extLst>
                </a:gridCol>
                <a:gridCol w="7962167">
                  <a:extLst>
                    <a:ext uri="{9D8B030D-6E8A-4147-A177-3AD203B41FA5}">
                      <a16:colId xmlns:a16="http://schemas.microsoft.com/office/drawing/2014/main" val="2991419140"/>
                    </a:ext>
                  </a:extLst>
                </a:gridCol>
              </a:tblGrid>
              <a:tr h="143447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17.10.2022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b="1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Парламентские слушания на тему: «П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законодательным инициативам о запрете информации, пропагандирующей нетрадиционные сексуальные отношения»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(отв. Останина Н.А.)</a:t>
                      </a: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2435365370"/>
                  </a:ext>
                </a:extLst>
              </a:tr>
              <a:tr h="14344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24.11.2022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слушания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тему: </a:t>
                      </a:r>
                      <a:r>
                        <a:rPr lang="ru-RU" sz="1600" b="1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«Правовые основы  регулирования процессов замещения импорта и структурных преобразований экономики России в условиях экономических, политических и финансовых санкций».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(Отв. Арефьев Н.В.)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2534920740"/>
                  </a:ext>
                </a:extLst>
              </a:tr>
              <a:tr h="14344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26.12.2022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r>
                        <a:rPr lang="ru-RU" sz="1600" b="1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Парламентские слушания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тему: «Реализация научно-технической программы развития сельского хозяйства в части обеспечения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импортозамещения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семеноводстве»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(Отв. Кашин В.И.)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912612739"/>
                  </a:ext>
                </a:extLst>
              </a:tr>
              <a:tr h="143447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13.03.2023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tc>
                  <a:txBody>
                    <a:bodyPr/>
                    <a:lstStyle/>
                    <a:p>
                      <a:r>
                        <a:rPr lang="ru-RU" sz="1600" b="1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Парламентские слушания </a:t>
                      </a:r>
                      <a:r>
                        <a:rPr lang="ru-RU" sz="16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тему: «Законодательное обеспечение развития топливно-энергетического комплекса» </a:t>
                      </a:r>
                    </a:p>
                    <a:p>
                      <a:r>
                        <a:rPr lang="ru-RU" sz="16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(Отв. Левченко С.Г.)</a:t>
                      </a:r>
                      <a:endParaRPr lang="ru-RU" sz="16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6" marR="3666" marT="3666" marB="3666" anchor="ctr"/>
                </a:tc>
                <a:extLst>
                  <a:ext uri="{0D108BD9-81ED-4DB2-BD59-A6C34878D82A}">
                    <a16:rowId xmlns:a16="http://schemas.microsoft.com/office/drawing/2014/main" val="1045885057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9263" y="726539"/>
            <a:ext cx="2547258" cy="1215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743" y="3309937"/>
            <a:ext cx="2547257" cy="1558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515" y="1941654"/>
            <a:ext cx="2547258" cy="1368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629" y="4868664"/>
            <a:ext cx="2547257" cy="16284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098431" y="128410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</a:t>
            </a:r>
            <a:r>
              <a:rPr lang="en-US" dirty="0"/>
              <a:t> 7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4743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28601"/>
            <a:ext cx="11745884" cy="57213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Заместителя Председателя Правительства Российской Федерации В.В.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Абрамченко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19.04.2023 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Мархаев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В.М., Левченко С.Г., Матвеев М.Н.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от фракции КПРФ выступил Кашин В.И.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Министра природных ресурсов и экологии Российской Федерации А.А. Козлова.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аудитора Счетной палаты Российской Федерации С.В. Мамедова.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19.04.2023 г.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Левченко С.Г., Михайлов О.А., Матвеев М.Н.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от фракции КПРФ выступил Лебедев О.А. </a:t>
            </a:r>
          </a:p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910693" y="43935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70</a:t>
            </a:r>
          </a:p>
        </p:txBody>
      </p:sp>
      <p:pic>
        <p:nvPicPr>
          <p:cNvPr id="1028" name="Picture 4" descr="Абрамченко: оборотные штрафы за превышения по выбросам будут достигать 5%  от валовой выручки – Коммерсантъ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160" y="1032599"/>
            <a:ext cx="2789873" cy="22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 Государственной Думе прошел «правительственный час» с участием Александра Козлова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4187952" y="0"/>
            <a:ext cx="1755648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 Государственной Думе прошел «правительственный час» с участием Александра Козлова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08160" y="3862993"/>
            <a:ext cx="2783840" cy="208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241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E6EAF2-878F-FA18-8CDB-C089E043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1625"/>
            <a:ext cx="11802533" cy="59295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Выступление Председател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Центрального банка Российской Федерации Э</a:t>
            </a:r>
            <a:r>
              <a:rPr lang="en-US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ru-RU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Набиуллиной</a:t>
            </a:r>
            <a:r>
              <a:rPr lang="en-US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20.04.2023г.</a:t>
            </a:r>
          </a:p>
          <a:p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</a:t>
            </a:r>
            <a:r>
              <a:rPr lang="ru-RU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Гаврилов С.А., Бабич И.Н., Бессонов Е.И.</a:t>
            </a:r>
          </a:p>
          <a:p>
            <a:pPr marL="0" indent="0">
              <a:buNone/>
            </a:pPr>
            <a:endParaRPr lang="ru-RU" sz="1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chemeClr val="tx1"/>
              </a:solidFill>
            </a:endParaRPr>
          </a:p>
          <a:p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ыступление Уполномоченного по правам человека в Российской Федерации </a:t>
            </a:r>
            <a:r>
              <a:rPr lang="en-US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en-US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9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Москальков</a:t>
            </a:r>
            <a:r>
              <a:rPr lang="ru-RU" sz="19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ой</a:t>
            </a:r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9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17.05.2023 г.</a:t>
            </a:r>
          </a:p>
          <a:p>
            <a:r>
              <a:rPr lang="ru-RU" sz="1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задали: Останина Н.А., Филатова И.А.</a:t>
            </a:r>
          </a:p>
          <a:p>
            <a:endParaRPr lang="ru-RU" sz="19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9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16813-1D6E-14DA-3683-9093435D6758}"/>
              </a:ext>
            </a:extLst>
          </p:cNvPr>
          <p:cNvSpPr txBox="1"/>
          <p:nvPr/>
        </p:nvSpPr>
        <p:spPr>
          <a:xfrm>
            <a:off x="10984424" y="131625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Слайд 71</a:t>
            </a:r>
          </a:p>
        </p:txBody>
      </p:sp>
      <p:pic>
        <p:nvPicPr>
          <p:cNvPr id="2050" name="Picture 2" descr="Председатель Центрального банка РФ Эльвира Набиуллина">
            <a:extLst>
              <a:ext uri="{FF2B5EF4-FFF2-40B4-BE49-F238E27FC236}">
                <a16:creationId xmlns:a16="http://schemas.microsoft.com/office/drawing/2014/main" id="{458D4834-B505-A3CC-0A13-E959D1AE4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4208" y="922740"/>
            <a:ext cx="3517792" cy="21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полномоченный по правам человека в РФ Татьяна Москалькова">
            <a:extLst>
              <a:ext uri="{FF2B5EF4-FFF2-40B4-BE49-F238E27FC236}">
                <a16:creationId xmlns:a16="http://schemas.microsoft.com/office/drawing/2014/main" id="{DBE04F79-B045-938E-8ED9-EF3DA3B25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4208" y="3910617"/>
            <a:ext cx="3517792" cy="2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7238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90" y="286337"/>
            <a:ext cx="11425997" cy="3880773"/>
          </a:xfrm>
        </p:spPr>
        <p:txBody>
          <a:bodyPr>
            <a:noAutofit/>
          </a:bodyPr>
          <a:lstStyle/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 сельского хозяйства Российской Федерации  Д.Н. Патрушева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20.09.2023 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задали: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Харитонов Н.М., Васильев Н.И., Прусакова М.Н.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Федерального агентства по делам молодежи  К.Д. Разуваевой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27.09.2023 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задали: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Останина Н.А.,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Камнев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Г.П., Прокофьев А.В.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07269" y="18037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72</a:t>
            </a:r>
          </a:p>
        </p:txBody>
      </p:sp>
      <p:pic>
        <p:nvPicPr>
          <p:cNvPr id="1026" name="Picture 2" descr="Министр сельского хозяйства РФ Дмитрий Патрушев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8" t="-704"/>
          <a:stretch/>
        </p:blipFill>
        <p:spPr bwMode="auto">
          <a:xfrm flipH="1">
            <a:off x="8898552" y="1009119"/>
            <a:ext cx="3324315" cy="217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уководитель Федерального агентства по делам молодежи Ксения Разуваева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67686" y="3903744"/>
            <a:ext cx="3324314" cy="23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73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052" y="453680"/>
            <a:ext cx="11176010" cy="575312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 экономического развития Российской Федерации М.Г. Решетникова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11.10. 2023 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задали: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Кашин В.И., Гаврилов С.А., Глазкова А.Е.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Председателя Правительства Российской Федерации Т.А. Голиковой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18.10.2023 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Алимова О.Н., Исаков В.П., Куринный А.В.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45532" y="15200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73</a:t>
            </a:r>
          </a:p>
        </p:txBody>
      </p:sp>
      <p:sp>
        <p:nvSpPr>
          <p:cNvPr id="2" name="AutoShape 2" descr="Депутаты обсудили с профильным министром меры по обеспечению  социально-экономического развития в текущих услови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Депутаты обсудили с профильным министром меры по обеспечению  социально-экономического развития в текущих условия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В ГД выступил Министр экономического развития РФ Максим Решетников - журнал  стратег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7868" y="823011"/>
            <a:ext cx="3264131" cy="23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Заместитель Председателя Правительства РФ Татьяна Голик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7869" y="3740727"/>
            <a:ext cx="3264132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276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816" y="535586"/>
            <a:ext cx="11285334" cy="5717166"/>
          </a:xfrm>
        </p:spPr>
        <p:txBody>
          <a:bodyPr/>
          <a:lstStyle/>
          <a:p>
            <a:r>
              <a:rPr lang="ru-RU" sz="18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r>
              <a:rPr lang="ru-RU" sz="18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 юстиции Российской Федерации </a:t>
            </a:r>
            <a:r>
              <a:rPr lang="ru-RU" sz="18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К.А.Чуйченко</a:t>
            </a:r>
            <a:endParaRPr lang="ru-RU" sz="18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25.10. 2023 г.</a:t>
            </a:r>
          </a:p>
          <a:p>
            <a:r>
              <a:rPr lang="ru-RU" sz="18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Куринный А.В., Останина Н.А., Филатова И.А.</a:t>
            </a:r>
          </a:p>
          <a:p>
            <a:endParaRPr lang="ru-RU" sz="18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Председателя Центрального банка Российской Федерации </a:t>
            </a:r>
            <a:r>
              <a:rPr lang="ru-RU" sz="18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Э.С.Набиуллиной</a:t>
            </a:r>
            <a:endParaRPr lang="ru-RU" sz="18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16.11.2023г.</a:t>
            </a:r>
          </a:p>
          <a:p>
            <a:r>
              <a:rPr lang="ru-RU" sz="18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Бабич И. Н., Арефьев Н.В.</a:t>
            </a:r>
          </a:p>
          <a:p>
            <a:endParaRPr lang="ru-RU" sz="18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45532" y="127061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74</a:t>
            </a:r>
          </a:p>
        </p:txBody>
      </p:sp>
      <p:pic>
        <p:nvPicPr>
          <p:cNvPr id="2050" name="Picture 2" descr="Министр юстиции РФ Константин Чуйченк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1678" y="602779"/>
            <a:ext cx="3530321" cy="237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редседатель Центрального банка РФ Эльвира Набиуллина">
            <a:extLst>
              <a:ext uri="{FF2B5EF4-FFF2-40B4-BE49-F238E27FC236}">
                <a16:creationId xmlns:a16="http://schemas.microsoft.com/office/drawing/2014/main" id="{458D4834-B505-A3CC-0A13-E959D1AE4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1677" y="4156159"/>
            <a:ext cx="3530321" cy="24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1245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324" y="628980"/>
            <a:ext cx="12351268" cy="5267639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Министра культуры Российской Федерации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О.Б.Любимовой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29.11.2023 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Осадчий Н.И., Останина Н.А.,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Смолин О.Н.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Заместителя Председателя Правительства Российской Федерации Д.Н. Чернышенко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06.12.2023 г.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задали: Коломейцев Н.В., Филатова И.А.,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Глазкова А.Е.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pic>
        <p:nvPicPr>
          <p:cNvPr id="4" name="Picture 4" descr="Министр культуры РФ Ольга Любимова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08228" y="749948"/>
            <a:ext cx="3183772" cy="23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Заместитель Председателя Правительства РФ Дмитрий Чернышенк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08227" y="3790604"/>
            <a:ext cx="3183773" cy="238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59615" y="10212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75</a:t>
            </a:r>
          </a:p>
        </p:txBody>
      </p:sp>
    </p:spTree>
    <p:extLst>
      <p:ext uri="{BB962C8B-B14F-4D97-AF65-F5344CB8AC3E}">
        <p14:creationId xmlns:p14="http://schemas.microsoft.com/office/powerpoint/2010/main" val="40490023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795528"/>
            <a:ext cx="8847420" cy="278227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За отчетный период активно выступали в Государственной Думе следующие депутаты фракции КПРФ по актуальным социально-экономическим, политическим и иным вопросам в 10-минутках, проводимых перед заседаниями Государственной Думы:</a:t>
            </a:r>
            <a:br>
              <a:rPr lang="ru-RU" sz="2200" b="1" dirty="0"/>
            </a:br>
            <a:endParaRPr lang="ru-RU" sz="2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1886" y="2175178"/>
            <a:ext cx="8725284" cy="429064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КПРФ Зюганова Г.А. (18.01.2022г.,22.02.2022г.,10.03.2022г.,22.03.2022г., 05.04.2022г.,19.04.2022г.,17.05.2022г.,24.05.2022г.).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Коломейцева Н.В.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(15.02.2022г.). (04.03.2022г.). (11.03.2022г.).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Арефьева Н.В.       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Куринного А.В.      </a:t>
            </a:r>
            <a:endParaRPr lang="ru-RU" sz="2000" b="1" i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Новикова Д.Г.       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endParaRPr lang="ru-RU" sz="2000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02809" y="18622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76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4904" y="186220"/>
            <a:ext cx="10158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1"/>
                </a:solidFill>
              </a:rPr>
              <a:t>Выступления депутатов Фракции КПРФ в Государственной Думе ФС РФ </a:t>
            </a:r>
            <a:br>
              <a:rPr lang="ru-RU" sz="2000" dirty="0">
                <a:solidFill>
                  <a:schemeClr val="accent1"/>
                </a:solidFill>
              </a:rPr>
            </a:br>
            <a:br>
              <a:rPr lang="ru-RU" sz="2000" dirty="0">
                <a:solidFill>
                  <a:schemeClr val="accent1"/>
                </a:solidFill>
              </a:rPr>
            </a:b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066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301" y="345830"/>
            <a:ext cx="9260994" cy="1320800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Выступления депутатов Фракции КПРФ в Государственной Думе ФС РФ </a:t>
            </a: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511" y="1006230"/>
            <a:ext cx="11209559" cy="527719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Матвеева М.Н. (18.01.2022г.).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</a:t>
            </a:r>
            <a:r>
              <a:rPr lang="ru-RU" sz="2000" b="1" dirty="0" err="1">
                <a:solidFill>
                  <a:schemeClr val="tx1"/>
                </a:solidFill>
              </a:rPr>
              <a:t>Тайсаева</a:t>
            </a:r>
            <a:r>
              <a:rPr lang="ru-RU" sz="2000" b="1" dirty="0">
                <a:solidFill>
                  <a:schemeClr val="tx1"/>
                </a:solidFill>
              </a:rPr>
              <a:t> К.К.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(15.02.2022г.).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Исакова В.П.  (19.05.2022г.).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Смолина О.Н.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(07.06.2022г.).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Левченко С.Г. (14.06.2022г.).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Обухова С.П. (22.06.2022 г.).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депутатов Государственной Думы Куринного А.В., Останиной Н.А., Смолина О.Н. (30.06.2022 г.).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(05.07.2022г.)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депутатов Государственной Думы </a:t>
            </a:r>
            <a:r>
              <a:rPr lang="ru-RU" sz="2000" b="1" dirty="0" err="1">
                <a:solidFill>
                  <a:schemeClr val="tx1"/>
                </a:solidFill>
              </a:rPr>
              <a:t>Коломейцева</a:t>
            </a:r>
            <a:r>
              <a:rPr lang="ru-RU" sz="2000" b="1" dirty="0">
                <a:solidFill>
                  <a:schemeClr val="tx1"/>
                </a:solidFill>
              </a:rPr>
              <a:t> Н.В., Куринного А.В., Арефьева Н.В., Синельщикова Ю.П. (06.07.2022г.).</a:t>
            </a:r>
          </a:p>
          <a:p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64640" y="16116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77</a:t>
            </a:r>
          </a:p>
        </p:txBody>
      </p:sp>
    </p:spTree>
    <p:extLst>
      <p:ext uri="{BB962C8B-B14F-4D97-AF65-F5344CB8AC3E}">
        <p14:creationId xmlns:p14="http://schemas.microsoft.com/office/powerpoint/2010/main" val="12398582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315" y="410485"/>
            <a:ext cx="9214811" cy="1320800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Выступления депутатов Фракции КПРФ в Государственной Думе ФС РФ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316" y="878861"/>
            <a:ext cx="11481184" cy="587855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(15.07.2022г.).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(22.08.2022г.).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 Зюганова Г.А. по итогам заседания Совета Думы (25.08.2022г.).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 Зюганова Г.А. и депутатов фракции (13.09.2022г.).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депутатов Государственной Думы </a:t>
            </a:r>
            <a:r>
              <a:rPr lang="ru-RU" sz="2000" b="1" dirty="0" err="1">
                <a:solidFill>
                  <a:schemeClr val="tx1"/>
                </a:solidFill>
              </a:rPr>
              <a:t>Коломейцева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 Н.В., Смолина О.Н., Синельщикова Ю.П. (14.09.2022г.).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(20.09.2022г.).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(21.09.2022г.).</a:t>
            </a: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92072" y="16116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78</a:t>
            </a:r>
          </a:p>
        </p:txBody>
      </p:sp>
    </p:spTree>
    <p:extLst>
      <p:ext uri="{BB962C8B-B14F-4D97-AF65-F5344CB8AC3E}">
        <p14:creationId xmlns:p14="http://schemas.microsoft.com/office/powerpoint/2010/main" val="25605419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733" y="227235"/>
            <a:ext cx="9464193" cy="1320800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Выступления депутатов Фракции КПРФ в Государственной Думе ФС РФ </a:t>
            </a: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733" y="759619"/>
            <a:ext cx="10226586" cy="587114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(27.09.2022г.).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 Коломейцева Н.В., Куринного А.В., Осадчего Н.И., Бессонова Е.И. (28.09.2022г.).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(03.10.2022г.).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 Коломейцева Н.В., Казанкова С.И., Осадчего Н.И. (04.10 .2022г.).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(18.10.2022г.).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 Коломейцева Н.В., Куринного А.В., Арефьева Н.В. (19.10.2022г.).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  (26.10.2022г.)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Выступление депутатов Государственной Думы Куринного А.В., Останиной Н.А., Осадчего Н.И. (27.10.2022г.)</a:t>
            </a:r>
          </a:p>
          <a:p>
            <a:pPr marL="0" indent="0">
              <a:buNone/>
            </a:pP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92072" y="16116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79</a:t>
            </a:r>
          </a:p>
        </p:txBody>
      </p:sp>
    </p:spTree>
    <p:extLst>
      <p:ext uri="{BB962C8B-B14F-4D97-AF65-F5344CB8AC3E}">
        <p14:creationId xmlns:p14="http://schemas.microsoft.com/office/powerpoint/2010/main" val="409480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1355" y="152260"/>
            <a:ext cx="102342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2800" b="1" u="sng" dirty="0"/>
              <a:t>«Парламентские слушания»</a:t>
            </a:r>
            <a:br>
              <a:rPr lang="ru-RU" sz="2000" dirty="0"/>
            </a:b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338821"/>
              </p:ext>
            </p:extLst>
          </p:nvPr>
        </p:nvGraphicFramePr>
        <p:xfrm>
          <a:off x="390293" y="731330"/>
          <a:ext cx="9110546" cy="597440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066548">
                  <a:extLst>
                    <a:ext uri="{9D8B030D-6E8A-4147-A177-3AD203B41FA5}">
                      <a16:colId xmlns:a16="http://schemas.microsoft.com/office/drawing/2014/main" val="2991419140"/>
                    </a:ext>
                  </a:extLst>
                </a:gridCol>
                <a:gridCol w="8043998">
                  <a:extLst>
                    <a:ext uri="{9D8B030D-6E8A-4147-A177-3AD203B41FA5}">
                      <a16:colId xmlns:a16="http://schemas.microsoft.com/office/drawing/2014/main" val="4002273271"/>
                    </a:ext>
                  </a:extLst>
                </a:gridCol>
              </a:tblGrid>
              <a:tr h="9462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15.03.2023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слушания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 «О реализации Федеральной научно-технической программы развития сельского хозяйства»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(отв. Кашин В.И.)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35365370"/>
                  </a:ext>
                </a:extLst>
              </a:tr>
              <a:tr h="124309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19.04.2023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слушания</a:t>
                      </a:r>
                      <a:r>
                        <a:rPr lang="ru-RU" sz="1600" b="1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«Законодательное обеспечение развития молочного и мясного животноводства»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(отв. Кашин В.И.)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54641034"/>
                  </a:ext>
                </a:extLst>
              </a:tr>
              <a:tr h="9462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18.04.2023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слушания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 «О приоритетах российского председательства в Евразийском экономическом союзе в 2023 году»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(Калашников Л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77604800"/>
                  </a:ext>
                </a:extLst>
              </a:tr>
              <a:tr h="9462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13.04.2023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слушания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 «Использование медиации и медиативных технологий в социально-значимых сферах (восстановительная  и семейная медиация)»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(отв. Останина Н.А.)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34920740"/>
                  </a:ext>
                </a:extLst>
              </a:tr>
              <a:tr h="9462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11.04.2023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слушания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«Совершенствование правового регулирования вопросов многолетней (вечной) мерзлоты» </a:t>
                      </a:r>
                      <a:r>
                        <a:rPr lang="ru-RU" sz="16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(отв. Харитонов</a:t>
                      </a:r>
                      <a:r>
                        <a:rPr lang="ru-RU" sz="1600" b="1" u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Н.М.)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12612739"/>
                  </a:ext>
                </a:extLst>
              </a:tr>
              <a:tr h="9462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28.06.2023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Парламентские слушания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 «О совершенствовании правового регулирования старательской деятельности в Российской Федерации» </a:t>
                      </a:r>
                      <a:r>
                        <a:rPr lang="ru-RU" sz="16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(отв. Харитонов</a:t>
                      </a:r>
                      <a:r>
                        <a:rPr lang="ru-RU" sz="1600" b="1" u="non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Н.М.)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45885057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514" y="695163"/>
            <a:ext cx="2547258" cy="1215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515" y="3278561"/>
            <a:ext cx="2547257" cy="1558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514" y="1910278"/>
            <a:ext cx="2547258" cy="1368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515" y="4831800"/>
            <a:ext cx="2547257" cy="16284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098431" y="128410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</a:t>
            </a:r>
            <a:r>
              <a:rPr lang="en-US" dirty="0"/>
              <a:t> 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9127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989" y="153662"/>
            <a:ext cx="9326202" cy="1320800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Выступления депутатов Фракции КПРФ в Государственной Думе ФС РФ </a:t>
            </a: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989" y="768096"/>
            <a:ext cx="12178235" cy="6236208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депутатов Государственной Думы Куринного А.В., Бессонова Е.И.                (10.11.2022 г.)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депутатов Государственной Думы  </a:t>
            </a:r>
            <a:r>
              <a:rPr lang="ru-RU" sz="2000" b="1" dirty="0" err="1">
                <a:solidFill>
                  <a:schemeClr val="tx1"/>
                </a:solidFill>
              </a:rPr>
              <a:t>Афонина</a:t>
            </a:r>
            <a:r>
              <a:rPr lang="ru-RU" sz="2000" b="1" dirty="0">
                <a:solidFill>
                  <a:schemeClr val="tx1"/>
                </a:solidFill>
              </a:rPr>
              <a:t> ЮВ., Новикова Д.Г.                                    ( 15.11.2022 г.)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депутатов Государственной Думы Смолина О.Н., Останиной Н.А., </a:t>
            </a:r>
            <a:r>
              <a:rPr lang="ru-RU" sz="2000" b="1" dirty="0" err="1">
                <a:solidFill>
                  <a:schemeClr val="tx1"/>
                </a:solidFill>
              </a:rPr>
              <a:t>Берулавы</a:t>
            </a:r>
            <a:r>
              <a:rPr lang="ru-RU" sz="2000" b="1" dirty="0">
                <a:solidFill>
                  <a:schemeClr val="tx1"/>
                </a:solidFill>
              </a:rPr>
              <a:t> М.Н. (16.11.2022 г.)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депутатов Государственной Думы Коломейцева Н.В., Бессонова Е. И., Щапова М.В. ( 17.11.2022 г.)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депутатов Государственной Думы Куринного А.В., Осадчего Н.И.                                 ( 22.11.2022 г.)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депутатов Государственной Думы Останиной Н.А., Михайлова О.А.                               (23.11.2022 г.)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      (24.11.2022 г.)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депутата Государственной Думы Синельщикова Ю.П.                                                            (06.12.2022 г.)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Выступление депутатов Государственной Думы Щапова М.В., Казанкова С.И., Ющенко А.А.            ( 07.12.2022г.)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   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45532" y="15366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80</a:t>
            </a:r>
          </a:p>
        </p:txBody>
      </p:sp>
    </p:spTree>
    <p:extLst>
      <p:ext uri="{BB962C8B-B14F-4D97-AF65-F5344CB8AC3E}">
        <p14:creationId xmlns:p14="http://schemas.microsoft.com/office/powerpoint/2010/main" val="5557192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726" y="297442"/>
            <a:ext cx="10231458" cy="1320800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Выступления депутатов Фракции КПРФ в Государственной Думе ФС РФ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726" y="840232"/>
            <a:ext cx="11018380" cy="6197382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(08.12.2022 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(13.12.2022 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Куринного А.В., Бессонова Е.И.                     (14.12.2022г.)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Коломейцева Н.В., Синельщикова Ю.П.   (15.12.2022г.)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Куринного А.В., Парфенова Д.А., Ющенко А.А.                                                                                                                                  (20.12.2022г.)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Коломейцева Н.В., Арефьева Н.В.                (21.12.2022г.)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                 (22.12.2022г.)</a:t>
            </a:r>
            <a:br>
              <a:rPr lang="ru-RU" sz="1900" b="1" dirty="0">
                <a:solidFill>
                  <a:schemeClr val="tx1"/>
                </a:solidFill>
              </a:rPr>
            </a:br>
            <a:endParaRPr lang="ru-RU" sz="1900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2380" y="11277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81</a:t>
            </a:r>
          </a:p>
        </p:txBody>
      </p:sp>
    </p:spTree>
    <p:extLst>
      <p:ext uri="{BB962C8B-B14F-4D97-AF65-F5344CB8AC3E}">
        <p14:creationId xmlns:p14="http://schemas.microsoft.com/office/powerpoint/2010/main" val="32532894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726" y="297442"/>
            <a:ext cx="10231458" cy="1320800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Выступления депутатов Фракции КПРФ в Государственной Думе ФС РФ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725" y="840231"/>
            <a:ext cx="11161511" cy="5901531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(17.01.2023г.)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Коломейцева Н.В., Синельщикова Ю.П., Бессонова Е.И.(18.01.2023г.)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Новикова Д.Г., Арефьева Н.В.,  Парфёнова Д.А.(19.01.2023г.).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(24.01.2023г.)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Куринного А.В., Сулейманова Р.И.,  Алёхина А.А.(25.01.2022г.)</a:t>
            </a:r>
            <a:endParaRPr lang="en-US" sz="1900" b="1" dirty="0">
              <a:solidFill>
                <a:schemeClr val="tx1"/>
              </a:solidFill>
            </a:endParaRP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депутата Государственной Думы Афонина Ю.В.</a:t>
            </a:r>
            <a:r>
              <a:rPr lang="ru-RU" sz="1900" b="1" i="1" dirty="0">
                <a:solidFill>
                  <a:schemeClr val="tx1"/>
                </a:solidFill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(07.02.2023 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депутата Государственной Думы Новикова Д.Г. (07.02.2023 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Алимовой О.Н., </a:t>
            </a:r>
            <a:r>
              <a:rPr lang="ru-RU" sz="1900" b="1" dirty="0" err="1">
                <a:solidFill>
                  <a:schemeClr val="tx1"/>
                </a:solidFill>
              </a:rPr>
              <a:t>Аммосова</a:t>
            </a:r>
            <a:r>
              <a:rPr lang="ru-RU" sz="1900" b="1" dirty="0">
                <a:solidFill>
                  <a:schemeClr val="tx1"/>
                </a:solidFill>
              </a:rPr>
              <a:t> П.Р.,                             </a:t>
            </a:r>
            <a:r>
              <a:rPr lang="ru-RU" sz="1900" b="1" dirty="0" err="1">
                <a:solidFill>
                  <a:schemeClr val="tx1"/>
                </a:solidFill>
              </a:rPr>
              <a:t>Лябихова</a:t>
            </a:r>
            <a:r>
              <a:rPr lang="ru-RU" sz="1900" b="1" dirty="0">
                <a:solidFill>
                  <a:schemeClr val="tx1"/>
                </a:solidFill>
              </a:rPr>
              <a:t> Р.М. (08.02.2023 г.)</a:t>
            </a:r>
          </a:p>
          <a:p>
            <a:endParaRPr lang="ru-RU" sz="1900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2380" y="11277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82</a:t>
            </a:r>
          </a:p>
        </p:txBody>
      </p:sp>
    </p:spTree>
    <p:extLst>
      <p:ext uri="{BB962C8B-B14F-4D97-AF65-F5344CB8AC3E}">
        <p14:creationId xmlns:p14="http://schemas.microsoft.com/office/powerpoint/2010/main" val="19829640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726" y="297442"/>
            <a:ext cx="10231458" cy="1320800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Выступления депутатов Фракции КПРФ в Государственной Думе ФС РФ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176" y="957842"/>
            <a:ext cx="11926824" cy="676656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 Куринного А.В., Осадчего Н.И.,                                  Бессонова Е.И. (09.02.2023 г.)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депутата Государственной Думы Новикова Д.Г.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(09.02.2023 г.)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КПРФ Зюганова Г.А.</a:t>
            </a:r>
            <a:r>
              <a:rPr lang="ru-RU" b="1" i="1" dirty="0">
                <a:solidFill>
                  <a:schemeClr val="tx1"/>
                </a:solidFill>
              </a:rPr>
              <a:t>               </a:t>
            </a:r>
            <a:r>
              <a:rPr lang="ru-RU" b="1" dirty="0">
                <a:solidFill>
                  <a:schemeClr val="tx1"/>
                </a:solidFill>
              </a:rPr>
              <a:t>(14.02.2023 г.)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 Филатовой И.А., Арефьева Н.В.                          (14.02.2023 г.) 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 Коломейцева Н.А., Парфенова Д.А., Михайлова О.А. (15.02.2023 г.)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 Останиной Н.А., Исакова В.П., Прокофьева А.В., Глазковой А.Е. (16.02.2023 г.)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КПРФ Зюганова Г.А. (21.02.2023 г.)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КПРФ Зюганова Г.А.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(22.02.2023г.)</a:t>
            </a:r>
          </a:p>
          <a:p>
            <a:pPr marL="0" indent="0">
              <a:buNone/>
            </a:pP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2380" y="11277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83</a:t>
            </a:r>
          </a:p>
        </p:txBody>
      </p:sp>
    </p:spTree>
    <p:extLst>
      <p:ext uri="{BB962C8B-B14F-4D97-AF65-F5344CB8AC3E}">
        <p14:creationId xmlns:p14="http://schemas.microsoft.com/office/powerpoint/2010/main" val="6987287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446" y="297442"/>
            <a:ext cx="10231458" cy="1320800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Выступления депутатов Фракции КПРФ в Государственной Думе ФС РФ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279" y="367174"/>
            <a:ext cx="11651849" cy="63758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700" b="1" dirty="0">
              <a:solidFill>
                <a:schemeClr val="tx1"/>
              </a:solidFill>
            </a:endParaRP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КПРФ Зюганова Г.А. (28.02.2023 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депутата Государственной Думы Арефьева Н.В.</a:t>
            </a:r>
            <a:r>
              <a:rPr lang="ru-RU" sz="1900" b="1" i="1" dirty="0">
                <a:solidFill>
                  <a:schemeClr val="tx1"/>
                </a:solidFill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(28.02.2023 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Коломейцева Н.В., Прокофьева А.В., Михайлова О.А. (01.03.2023 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депутата Государственной Думы Парфенова Д.А., Останиной Н.А.,        Матвеева М.Н.(02.03.2023 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Коломейцева Н.В., Бессонова Е.И., Парфенова Д.А.(16.03.2023г.)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(21.03.2022г.)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Корниенко А.В., Прусаковой М.Н.,     Казанкова С.И.(22.03.2023г.)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Бессонова Е.И., Соболева В.И.       (22.03.2023 г.)</a:t>
            </a:r>
            <a:endParaRPr lang="en-US" sz="1900" b="1" dirty="0">
              <a:solidFill>
                <a:schemeClr val="tx1"/>
              </a:solidFill>
            </a:endParaRP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КПРФ Зюганова Г.А.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(23.03.2022г.).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72380" y="11277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84</a:t>
            </a:r>
          </a:p>
        </p:txBody>
      </p:sp>
    </p:spTree>
    <p:extLst>
      <p:ext uri="{BB962C8B-B14F-4D97-AF65-F5344CB8AC3E}">
        <p14:creationId xmlns:p14="http://schemas.microsoft.com/office/powerpoint/2010/main" val="1041215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726" y="297442"/>
            <a:ext cx="10231458" cy="1320800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Выступления депутатов Фракции КПРФ в Государственной Думе ФС РФ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23580"/>
            <a:ext cx="12891247" cy="8121380"/>
          </a:xfrm>
        </p:spPr>
        <p:txBody>
          <a:bodyPr>
            <a:noAutofit/>
          </a:bodyPr>
          <a:lstStyle/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Михайлова О.А., Прокофьева А.В. (04.04.2023г.)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Куринного А.В., Парфенова Д.А.(05.04.2023г.)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Обухова С.П., Коломейцева Н.В. (06.04.2023г.)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депутата Государственной Думы Зюганова Г.А. и депутатов фракции (11.04.2023г.)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Михайлова О.А., Обухова С.П., Матвеева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М</a:t>
            </a:r>
            <a:r>
              <a:rPr lang="en-US" sz="1900" b="1" dirty="0">
                <a:solidFill>
                  <a:schemeClr val="tx1"/>
                </a:solidFill>
              </a:rPr>
              <a:t>.</a:t>
            </a:r>
            <a:r>
              <a:rPr lang="ru-RU" sz="1900" b="1" dirty="0">
                <a:solidFill>
                  <a:schemeClr val="tx1"/>
                </a:solidFill>
              </a:rPr>
              <a:t>Н</a:t>
            </a:r>
            <a:r>
              <a:rPr lang="en-US" sz="1900" b="1" dirty="0">
                <a:solidFill>
                  <a:schemeClr val="tx1"/>
                </a:solidFill>
              </a:rPr>
              <a:t>.</a:t>
            </a:r>
            <a:r>
              <a:rPr lang="ru-RU" sz="1900" b="1" dirty="0">
                <a:solidFill>
                  <a:schemeClr val="tx1"/>
                </a:solidFill>
              </a:rPr>
              <a:t> (12.04.2023г.)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Бессонова Е.И., Куринного А.В.(13.04.2023г.)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Зюганова Г.А. и депутатов фракции(18.04.2023г.)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Кашина В.И., Бессонова Е.И., Куринного А</a:t>
            </a:r>
            <a:r>
              <a:rPr lang="en-US" sz="1900" b="1" dirty="0">
                <a:solidFill>
                  <a:schemeClr val="tx1"/>
                </a:solidFill>
              </a:rPr>
              <a:t>.</a:t>
            </a:r>
            <a:r>
              <a:rPr lang="ru-RU" sz="1900" b="1" dirty="0">
                <a:solidFill>
                  <a:schemeClr val="tx1"/>
                </a:solidFill>
              </a:rPr>
              <a:t>В</a:t>
            </a:r>
            <a:r>
              <a:rPr lang="en-US" sz="1900" b="1" dirty="0">
                <a:solidFill>
                  <a:schemeClr val="tx1"/>
                </a:solidFill>
              </a:rPr>
              <a:t>.</a:t>
            </a:r>
            <a:r>
              <a:rPr lang="ru-RU" sz="1900" b="1" dirty="0">
                <a:solidFill>
                  <a:schemeClr val="tx1"/>
                </a:solidFill>
              </a:rPr>
              <a:t> (19.04.2023г.)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Коломейцева Н.В., Михайлова </a:t>
            </a:r>
            <a:r>
              <a:rPr lang="ru-RU" sz="1900" b="1" dirty="0" err="1">
                <a:solidFill>
                  <a:schemeClr val="tx1"/>
                </a:solidFill>
              </a:rPr>
              <a:t>О.А.,Гаврилова</a:t>
            </a:r>
            <a:r>
              <a:rPr lang="en-US" sz="1900" b="1" dirty="0">
                <a:solidFill>
                  <a:schemeClr val="tx1"/>
                </a:solidFill>
              </a:rPr>
              <a:t> C.</a:t>
            </a:r>
            <a:r>
              <a:rPr lang="ru-RU" sz="1900" b="1" dirty="0">
                <a:solidFill>
                  <a:schemeClr val="tx1"/>
                </a:solidFill>
              </a:rPr>
              <a:t>А</a:t>
            </a:r>
            <a:r>
              <a:rPr lang="en-US" sz="1900" b="1" dirty="0">
                <a:solidFill>
                  <a:schemeClr val="tx1"/>
                </a:solidFill>
              </a:rPr>
              <a:t>.</a:t>
            </a:r>
            <a:r>
              <a:rPr lang="ru-RU" sz="1900" b="1" dirty="0">
                <a:solidFill>
                  <a:schemeClr val="tx1"/>
                </a:solidFill>
              </a:rPr>
              <a:t> (20.04.2023г.)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КПРФ Зюганова Г.А.</a:t>
            </a:r>
            <a:r>
              <a:rPr lang="ru-RU" sz="1900" b="1" i="1" dirty="0">
                <a:solidFill>
                  <a:schemeClr val="tx1"/>
                </a:solidFill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(28.04.2023г.)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 Зюганова Г.А., Афонина Ю.В. и Новикова Д.Г. (16.05.2023г.)</a:t>
            </a:r>
          </a:p>
          <a:p>
            <a:endParaRPr lang="ru-RU" sz="1900" b="1" dirty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2380" y="11277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85</a:t>
            </a:r>
          </a:p>
        </p:txBody>
      </p:sp>
    </p:spTree>
    <p:extLst>
      <p:ext uri="{BB962C8B-B14F-4D97-AF65-F5344CB8AC3E}">
        <p14:creationId xmlns:p14="http://schemas.microsoft.com/office/powerpoint/2010/main" val="33697976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726" y="297442"/>
            <a:ext cx="10231458" cy="1320800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Выступления депутатов Фракции КПРФ в Государственной Думе ФС РФ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764" y="831157"/>
            <a:ext cx="12214601" cy="872522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i="0" u="none" strike="noStrike" dirty="0" err="1">
                <a:solidFill>
                  <a:srgbClr val="1A1A1A"/>
                </a:solidFill>
                <a:effectLst/>
              </a:rPr>
              <a:t>Коломейцев</a:t>
            </a:r>
            <a:r>
              <a:rPr lang="ru-RU" b="1" dirty="0" err="1">
                <a:solidFill>
                  <a:srgbClr val="1A1A1A"/>
                </a:solidFill>
              </a:rPr>
              <a:t>а</a:t>
            </a:r>
            <a:r>
              <a:rPr lang="ru-RU" b="1" i="0" u="none" strike="noStrike" dirty="0">
                <a:solidFill>
                  <a:srgbClr val="1A1A1A"/>
                </a:solidFill>
                <a:effectLst/>
              </a:rPr>
              <a:t> Н.В, Останиной Н.А., Синельщикова Ю.П.</a:t>
            </a:r>
            <a:r>
              <a:rPr lang="en-US" b="1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17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5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i="0" u="none" strike="noStrike" dirty="0">
                <a:solidFill>
                  <a:srgbClr val="1A1A1A"/>
                </a:solidFill>
                <a:effectLst/>
              </a:rPr>
              <a:t>Куринного А.В., Бессонова Е.И., Осадчего Н.И.</a:t>
            </a:r>
            <a:r>
              <a:rPr lang="en-US" b="1" dirty="0">
                <a:solidFill>
                  <a:srgbClr val="1A1A1A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18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5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  <a:endParaRPr lang="ru-RU" b="1" i="0" u="none" strike="noStrike" dirty="0">
              <a:solidFill>
                <a:srgbClr val="1A1A1A"/>
              </a:solidFill>
              <a:effectLst/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i="0" u="none" strike="noStrike" dirty="0">
                <a:solidFill>
                  <a:srgbClr val="1A1A1A"/>
                </a:solidFill>
                <a:effectLst/>
              </a:rPr>
              <a:t>Афонина Ю.В., </a:t>
            </a:r>
            <a:r>
              <a:rPr lang="ru-RU" b="1" i="0" u="none" strike="noStrike" dirty="0" err="1">
                <a:solidFill>
                  <a:srgbClr val="1A1A1A"/>
                </a:solidFill>
                <a:effectLst/>
              </a:rPr>
              <a:t>Дробот</a:t>
            </a:r>
            <a:r>
              <a:rPr lang="ru-RU" b="1" i="0" u="none" strike="noStrike" dirty="0">
                <a:solidFill>
                  <a:srgbClr val="1A1A1A"/>
                </a:solidFill>
                <a:effectLst/>
              </a:rPr>
              <a:t> М.В., Исакова В.П.</a:t>
            </a:r>
            <a:r>
              <a:rPr lang="en-US" b="1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23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5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en-US" b="1" dirty="0">
                <a:solidFill>
                  <a:srgbClr val="1A1A1A"/>
                </a:solidFill>
              </a:rPr>
              <a:t> </a:t>
            </a:r>
            <a:r>
              <a:rPr lang="ru-RU" b="1" i="0" u="none" strike="noStrike" dirty="0" err="1">
                <a:solidFill>
                  <a:srgbClr val="1A1A1A"/>
                </a:solidFill>
                <a:effectLst/>
              </a:rPr>
              <a:t>Коломейцева</a:t>
            </a:r>
            <a:r>
              <a:rPr lang="ru-RU" b="1" i="0" u="none" strike="noStrike" dirty="0">
                <a:solidFill>
                  <a:srgbClr val="1A1A1A"/>
                </a:solidFill>
                <a:effectLst/>
              </a:rPr>
              <a:t> Н.В. Михайлова О.А., Матвеева М.М.</a:t>
            </a:r>
            <a:r>
              <a:rPr lang="en-US" b="1" dirty="0">
                <a:solidFill>
                  <a:srgbClr val="1A1A1A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24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5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КПРФ Зюганова Г.А.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25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5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КПРФ Зюганова Г.А.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30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5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i="0" u="none" strike="noStrike" dirty="0" err="1">
                <a:solidFill>
                  <a:srgbClr val="1A1A1A"/>
                </a:solidFill>
                <a:effectLst/>
              </a:rPr>
              <a:t>Тайсаева</a:t>
            </a:r>
            <a:r>
              <a:rPr lang="ru-RU" b="1" i="0" u="none" strike="noStrike" dirty="0">
                <a:solidFill>
                  <a:srgbClr val="1A1A1A"/>
                </a:solidFill>
                <a:effectLst/>
              </a:rPr>
              <a:t> К.К., Калашникова</a:t>
            </a:r>
            <a:r>
              <a:rPr lang="en-US" b="1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ru-RU" b="1" dirty="0">
                <a:solidFill>
                  <a:srgbClr val="1A1A1A"/>
                </a:solidFill>
              </a:rPr>
              <a:t>Л</a:t>
            </a:r>
            <a:r>
              <a:rPr lang="en-US" b="1" dirty="0">
                <a:solidFill>
                  <a:srgbClr val="1A1A1A"/>
                </a:solidFill>
              </a:rPr>
              <a:t>.</a:t>
            </a:r>
            <a:r>
              <a:rPr lang="ru-RU" b="1" dirty="0">
                <a:solidFill>
                  <a:srgbClr val="1A1A1A"/>
                </a:solidFill>
              </a:rPr>
              <a:t> И</a:t>
            </a:r>
            <a:r>
              <a:rPr lang="en-US" b="1" dirty="0">
                <a:solidFill>
                  <a:srgbClr val="1A1A1A"/>
                </a:solidFill>
              </a:rPr>
              <a:t>.</a:t>
            </a:r>
            <a:r>
              <a:rPr lang="ru-RU" b="1" dirty="0">
                <a:solidFill>
                  <a:srgbClr val="1A1A1A"/>
                </a:solidFill>
              </a:rPr>
              <a:t> </a:t>
            </a:r>
            <a:r>
              <a:rPr lang="en-US" b="1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31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5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ru-RU" b="1" i="0" u="none" strike="noStrike" dirty="0">
                <a:solidFill>
                  <a:srgbClr val="1A1A1A"/>
                </a:solidFill>
                <a:effectLst/>
              </a:rPr>
              <a:t> Останиной Н.А.</a:t>
            </a:r>
            <a:r>
              <a:rPr lang="en-US" b="1" i="0" u="none" strike="noStrike" dirty="0">
                <a:solidFill>
                  <a:srgbClr val="1A1A1A"/>
                </a:solidFill>
                <a:effectLst/>
              </a:rPr>
              <a:t>,</a:t>
            </a:r>
            <a:r>
              <a:rPr lang="ru-RU" b="1" i="0" u="none" strike="noStrike" dirty="0">
                <a:solidFill>
                  <a:srgbClr val="1A1A1A"/>
                </a:solidFill>
                <a:effectLst/>
              </a:rPr>
              <a:t> Куринного А.В.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01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6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КПРФ Зюганова Г.А.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13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6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2380" y="11277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86</a:t>
            </a:r>
          </a:p>
        </p:txBody>
      </p:sp>
    </p:spTree>
    <p:extLst>
      <p:ext uri="{BB962C8B-B14F-4D97-AF65-F5344CB8AC3E}">
        <p14:creationId xmlns:p14="http://schemas.microsoft.com/office/powerpoint/2010/main" val="36018637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745" y="112776"/>
            <a:ext cx="10231458" cy="1320800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Выступления депутатов Фракции КПРФ в Государственной Думе ФС РФ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829" y="482108"/>
            <a:ext cx="12315371" cy="620331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i="0" u="none" strike="noStrike" dirty="0">
                <a:solidFill>
                  <a:srgbClr val="1A1A1A"/>
                </a:solidFill>
                <a:effectLst/>
              </a:rPr>
              <a:t>Коломейцева Н.В., Останиной Н.А.</a:t>
            </a:r>
            <a:r>
              <a:rPr lang="en-US" b="1" i="0" u="none" strike="noStrike" dirty="0">
                <a:solidFill>
                  <a:srgbClr val="1A1A1A"/>
                </a:solidFill>
                <a:effectLst/>
              </a:rPr>
              <a:t> </a:t>
            </a:r>
            <a:endParaRPr lang="ru-RU" b="1" i="0" u="none" strike="noStrike" dirty="0">
              <a:solidFill>
                <a:srgbClr val="1A1A1A"/>
              </a:solidFill>
              <a:effectLst/>
            </a:endParaRPr>
          </a:p>
          <a:p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14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6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КПРФ Зюганова Г.А.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20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6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i="0" u="none" strike="noStrike" dirty="0">
                <a:solidFill>
                  <a:srgbClr val="1A1A1A"/>
                </a:solidFill>
                <a:effectLst/>
              </a:rPr>
              <a:t>Бессонова Е.И, Арефьева Н.В., Осадчего Н.И.</a:t>
            </a:r>
            <a:r>
              <a:rPr lang="en-US" b="1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21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6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ru-RU" b="1" i="0" u="none" strike="noStrike" dirty="0">
                <a:solidFill>
                  <a:srgbClr val="1A1A1A"/>
                </a:solidFill>
                <a:effectLst/>
              </a:rPr>
              <a:t> Прокофьева А.В., Михайлова О.А., Исакова В.П.</a:t>
            </a:r>
            <a:r>
              <a:rPr lang="en-US" b="1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22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6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КПРФ Зюганова Г.А.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24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6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КПРФ Зюганова Г.А.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27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6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i="0" u="none" strike="noStrike" dirty="0">
                <a:solidFill>
                  <a:srgbClr val="1A1A1A"/>
                </a:solidFill>
                <a:effectLst/>
              </a:rPr>
              <a:t>Бессонова Е.И., Куринного А.В.</a:t>
            </a:r>
            <a:r>
              <a:rPr lang="en-US" b="1" i="0" u="none" strike="noStrike" dirty="0">
                <a:solidFill>
                  <a:srgbClr val="1A1A1A"/>
                </a:solidFill>
                <a:effectLst/>
              </a:rPr>
              <a:t> </a:t>
            </a:r>
            <a:endParaRPr lang="ru-RU" b="1" i="0" u="none" strike="noStrike" dirty="0">
              <a:solidFill>
                <a:srgbClr val="1A1A1A"/>
              </a:solidFill>
              <a:effectLst/>
            </a:endParaRPr>
          </a:p>
          <a:p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28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6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i="0" u="none" strike="noStrike" dirty="0" err="1">
                <a:solidFill>
                  <a:srgbClr val="1A1A1A"/>
                </a:solidFill>
                <a:effectLst/>
              </a:rPr>
              <a:t>Коломейцева</a:t>
            </a:r>
            <a:r>
              <a:rPr lang="ru-RU" b="1" i="0" u="none" strike="noStrike" dirty="0">
                <a:solidFill>
                  <a:srgbClr val="1A1A1A"/>
                </a:solidFill>
                <a:effectLst/>
              </a:rPr>
              <a:t> Н.В., </a:t>
            </a:r>
            <a:r>
              <a:rPr lang="ru-RU" b="1" i="0" u="none" strike="noStrike" dirty="0" err="1">
                <a:solidFill>
                  <a:srgbClr val="1A1A1A"/>
                </a:solidFill>
                <a:effectLst/>
              </a:rPr>
              <a:t>Камнева</a:t>
            </a:r>
            <a:r>
              <a:rPr lang="ru-RU" b="1" i="0" u="none" strike="noStrike" dirty="0">
                <a:solidFill>
                  <a:srgbClr val="1A1A1A"/>
                </a:solidFill>
                <a:effectLst/>
              </a:rPr>
              <a:t> Г.П., Синельщикова Ю.П.</a:t>
            </a:r>
            <a:r>
              <a:rPr lang="en-US" b="1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29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6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КПРФ Зюганова Г.А.</a:t>
            </a:r>
            <a:r>
              <a:rPr lang="ru-RU" b="1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11</a:t>
            </a:r>
            <a:r>
              <a:rPr lang="ru-RU" b="1" dirty="0">
                <a:solidFill>
                  <a:schemeClr val="tx1"/>
                </a:solidFill>
              </a:rPr>
              <a:t>.0</a:t>
            </a:r>
            <a:r>
              <a:rPr lang="en-US" b="1" dirty="0">
                <a:solidFill>
                  <a:schemeClr val="tx1"/>
                </a:solidFill>
              </a:rPr>
              <a:t>7</a:t>
            </a:r>
            <a:r>
              <a:rPr lang="ru-RU" b="1" dirty="0">
                <a:solidFill>
                  <a:schemeClr val="tx1"/>
                </a:solidFill>
              </a:rPr>
              <a:t>.2023г.)</a:t>
            </a:r>
            <a:endParaRPr lang="ru-RU" b="1" i="0" u="none" strike="noStrike" dirty="0">
              <a:solidFill>
                <a:srgbClr val="1A1A1A"/>
              </a:solidFill>
              <a:effectLst/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600" b="0" i="0" u="none" strike="noStrike" dirty="0">
              <a:solidFill>
                <a:srgbClr val="1A1A1A"/>
              </a:solidFill>
              <a:effectLst/>
              <a:latin typeface="YS Tex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2380" y="11277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87</a:t>
            </a:r>
          </a:p>
        </p:txBody>
      </p:sp>
    </p:spTree>
    <p:extLst>
      <p:ext uri="{BB962C8B-B14F-4D97-AF65-F5344CB8AC3E}">
        <p14:creationId xmlns:p14="http://schemas.microsoft.com/office/powerpoint/2010/main" val="659122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97" y="297442"/>
            <a:ext cx="10231458" cy="1320800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Выступления депутатов Фракции КПРФ в Государственной Думе ФС РФ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53" y="726892"/>
            <a:ext cx="12425082" cy="6976872"/>
          </a:xfrm>
        </p:spPr>
        <p:txBody>
          <a:bodyPr>
            <a:noAutofit/>
          </a:bodyPr>
          <a:lstStyle/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ru-RU" sz="1900" b="1" i="0" u="none" strike="noStrike" dirty="0" err="1">
                <a:solidFill>
                  <a:srgbClr val="1A1A1A"/>
                </a:solidFill>
                <a:effectLst/>
              </a:rPr>
              <a:t>Коломейцева</a:t>
            </a:r>
            <a:r>
              <a:rPr lang="ru-RU" sz="1900" b="1" i="0" u="none" strike="noStrike" dirty="0">
                <a:solidFill>
                  <a:srgbClr val="1A1A1A"/>
                </a:solidFill>
                <a:effectLst/>
              </a:rPr>
              <a:t> Н.В., Арефьева Н.В., </a:t>
            </a:r>
            <a:r>
              <a:rPr lang="ru-RU" sz="1900" b="1" i="0" u="none" strike="noStrike" dirty="0" err="1">
                <a:solidFill>
                  <a:srgbClr val="1A1A1A"/>
                </a:solidFill>
                <a:effectLst/>
              </a:rPr>
              <a:t>Камнева</a:t>
            </a:r>
            <a:r>
              <a:rPr lang="ru-RU" sz="1900" b="1" i="0" u="none" strike="noStrike" dirty="0">
                <a:solidFill>
                  <a:srgbClr val="1A1A1A"/>
                </a:solidFill>
                <a:effectLst/>
              </a:rPr>
              <a:t> Г.П.</a:t>
            </a:r>
            <a:r>
              <a:rPr lang="en-US" sz="1900" b="1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(</a:t>
            </a:r>
            <a:r>
              <a:rPr lang="en-US" sz="1900" b="1" dirty="0">
                <a:solidFill>
                  <a:schemeClr val="tx1"/>
                </a:solidFill>
              </a:rPr>
              <a:t>12</a:t>
            </a:r>
            <a:r>
              <a:rPr lang="ru-RU" sz="1900" b="1" dirty="0">
                <a:solidFill>
                  <a:schemeClr val="tx1"/>
                </a:solidFill>
              </a:rPr>
              <a:t>.0</a:t>
            </a:r>
            <a:r>
              <a:rPr lang="en-US" sz="1900" b="1" dirty="0">
                <a:solidFill>
                  <a:schemeClr val="tx1"/>
                </a:solidFill>
              </a:rPr>
              <a:t>7</a:t>
            </a:r>
            <a:r>
              <a:rPr lang="ru-RU" sz="1900" b="1" dirty="0">
                <a:solidFill>
                  <a:schemeClr val="tx1"/>
                </a:solidFill>
              </a:rPr>
              <a:t>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Казанкова С.И., Прокофьева А.В., Бессонова Е.И.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(</a:t>
            </a:r>
            <a:r>
              <a:rPr lang="en-US" sz="1900" b="1" dirty="0">
                <a:solidFill>
                  <a:schemeClr val="tx1"/>
                </a:solidFill>
              </a:rPr>
              <a:t>13</a:t>
            </a:r>
            <a:r>
              <a:rPr lang="ru-RU" sz="1900" b="1" dirty="0">
                <a:solidFill>
                  <a:schemeClr val="tx1"/>
                </a:solidFill>
              </a:rPr>
              <a:t>.0</a:t>
            </a:r>
            <a:r>
              <a:rPr lang="en-US" sz="1900" b="1" dirty="0">
                <a:solidFill>
                  <a:schemeClr val="tx1"/>
                </a:solidFill>
              </a:rPr>
              <a:t>7</a:t>
            </a:r>
            <a:r>
              <a:rPr lang="ru-RU" sz="1900" b="1" dirty="0">
                <a:solidFill>
                  <a:schemeClr val="tx1"/>
                </a:solidFill>
              </a:rPr>
              <a:t>.2023г.)</a:t>
            </a:r>
            <a:endParaRPr lang="en-US" sz="1900" b="1" i="0" u="none" strike="noStrike" dirty="0">
              <a:solidFill>
                <a:srgbClr val="1A1A1A"/>
              </a:solidFill>
              <a:effectLst/>
            </a:endParaRP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Куринного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А</a:t>
            </a:r>
            <a:r>
              <a:rPr lang="en-US" sz="1900" b="1" dirty="0">
                <a:solidFill>
                  <a:schemeClr val="tx1"/>
                </a:solidFill>
              </a:rPr>
              <a:t>.</a:t>
            </a:r>
            <a:r>
              <a:rPr lang="ru-RU" sz="1900" b="1" dirty="0">
                <a:solidFill>
                  <a:schemeClr val="tx1"/>
                </a:solidFill>
              </a:rPr>
              <a:t> В</a:t>
            </a:r>
            <a:r>
              <a:rPr lang="en-US" sz="1900" b="1" dirty="0">
                <a:solidFill>
                  <a:schemeClr val="tx1"/>
                </a:solidFill>
              </a:rPr>
              <a:t>.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ru-RU" sz="1900" b="1" i="0" u="none" strike="noStrike" dirty="0">
                <a:solidFill>
                  <a:srgbClr val="1A1A1A"/>
                </a:solidFill>
                <a:effectLst/>
              </a:rPr>
              <a:t>Осадчего Н.И.</a:t>
            </a:r>
            <a:r>
              <a:rPr lang="en-US" sz="1900" b="1" i="0" u="none" strike="noStrike" dirty="0">
                <a:solidFill>
                  <a:srgbClr val="1A1A1A"/>
                </a:solidFill>
                <a:effectLst/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(</a:t>
            </a:r>
            <a:r>
              <a:rPr lang="en-US" sz="1900" b="1" dirty="0">
                <a:solidFill>
                  <a:schemeClr val="tx1"/>
                </a:solidFill>
              </a:rPr>
              <a:t>14</a:t>
            </a:r>
            <a:r>
              <a:rPr lang="ru-RU" sz="1900" b="1" dirty="0">
                <a:solidFill>
                  <a:schemeClr val="tx1"/>
                </a:solidFill>
              </a:rPr>
              <a:t>.0</a:t>
            </a:r>
            <a:r>
              <a:rPr lang="en-US" sz="1900" b="1" dirty="0">
                <a:solidFill>
                  <a:schemeClr val="tx1"/>
                </a:solidFill>
              </a:rPr>
              <a:t>7</a:t>
            </a:r>
            <a:r>
              <a:rPr lang="ru-RU" sz="1900" b="1" dirty="0">
                <a:solidFill>
                  <a:schemeClr val="tx1"/>
                </a:solidFill>
              </a:rPr>
              <a:t>.2023г.)</a:t>
            </a:r>
            <a:endParaRPr lang="en-US" sz="1900" b="1" i="0" u="none" strike="noStrike" dirty="0">
              <a:solidFill>
                <a:srgbClr val="1A1A1A"/>
              </a:solidFill>
              <a:effectLst/>
            </a:endParaRP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Исакова В.П.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ru-RU" sz="1900" b="1" i="0" u="none" strike="noStrike" dirty="0">
                <a:solidFill>
                  <a:srgbClr val="1A1A1A"/>
                </a:solidFill>
                <a:effectLst/>
              </a:rPr>
              <a:t>Матвеева М.М.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, Сулейманова Р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.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И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. </a:t>
            </a:r>
            <a:r>
              <a:rPr lang="ru-RU" sz="1900" b="1" dirty="0">
                <a:solidFill>
                  <a:schemeClr val="tx1"/>
                </a:solidFill>
              </a:rPr>
              <a:t>(</a:t>
            </a:r>
            <a:r>
              <a:rPr lang="en-US" sz="1900" b="1" dirty="0">
                <a:solidFill>
                  <a:schemeClr val="tx1"/>
                </a:solidFill>
              </a:rPr>
              <a:t>19</a:t>
            </a:r>
            <a:r>
              <a:rPr lang="ru-RU" sz="1900" b="1" dirty="0">
                <a:solidFill>
                  <a:schemeClr val="tx1"/>
                </a:solidFill>
              </a:rPr>
              <a:t>.0</a:t>
            </a:r>
            <a:r>
              <a:rPr lang="en-US" sz="1900" b="1" dirty="0">
                <a:solidFill>
                  <a:schemeClr val="tx1"/>
                </a:solidFill>
              </a:rPr>
              <a:t>7</a:t>
            </a:r>
            <a:r>
              <a:rPr lang="ru-RU" sz="1900" b="1" dirty="0">
                <a:solidFill>
                  <a:schemeClr val="tx1"/>
                </a:solidFill>
              </a:rPr>
              <a:t>.2023г.)</a:t>
            </a:r>
            <a:endParaRPr lang="en-US" sz="1900" b="1" i="0" u="none" strike="noStrike" dirty="0">
              <a:solidFill>
                <a:srgbClr val="1A1A1A"/>
              </a:solidFill>
              <a:effectLst/>
            </a:endParaRP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Бессонова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Е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.</a:t>
            </a:r>
            <a:r>
              <a:rPr lang="ru-RU" sz="1900" b="1" dirty="0">
                <a:solidFill>
                  <a:schemeClr val="tx1"/>
                </a:solidFill>
              </a:rPr>
              <a:t>И</a:t>
            </a:r>
            <a:r>
              <a:rPr lang="en-US" sz="1900" b="1" dirty="0">
                <a:solidFill>
                  <a:schemeClr val="tx1"/>
                </a:solidFill>
              </a:rPr>
              <a:t>.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, Арефьева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Н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.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В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.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ru-RU" sz="1900" b="1" i="0" u="none" strike="noStrike" dirty="0" err="1">
                <a:solidFill>
                  <a:schemeClr val="tx1"/>
                </a:solidFill>
                <a:effectLst/>
              </a:rPr>
              <a:t>Мархаева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В</a:t>
            </a:r>
            <a:r>
              <a:rPr lang="en-US" sz="1900" b="1" dirty="0">
                <a:solidFill>
                  <a:schemeClr val="tx1"/>
                </a:solidFill>
              </a:rPr>
              <a:t>.</a:t>
            </a:r>
            <a:r>
              <a:rPr lang="ru-RU" sz="1900" b="1" dirty="0">
                <a:solidFill>
                  <a:schemeClr val="tx1"/>
                </a:solidFill>
              </a:rPr>
              <a:t>М</a:t>
            </a:r>
            <a:r>
              <a:rPr lang="en-US" sz="1900" b="1" dirty="0">
                <a:solidFill>
                  <a:schemeClr val="tx1"/>
                </a:solidFill>
              </a:rPr>
              <a:t>.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(</a:t>
            </a:r>
            <a:r>
              <a:rPr lang="en-US" sz="1900" b="1" dirty="0">
                <a:solidFill>
                  <a:schemeClr val="tx1"/>
                </a:solidFill>
              </a:rPr>
              <a:t>20</a:t>
            </a:r>
            <a:r>
              <a:rPr lang="ru-RU" sz="1900" b="1" dirty="0">
                <a:solidFill>
                  <a:schemeClr val="tx1"/>
                </a:solidFill>
              </a:rPr>
              <a:t>.0</a:t>
            </a:r>
            <a:r>
              <a:rPr lang="en-US" sz="1900" b="1" dirty="0">
                <a:solidFill>
                  <a:schemeClr val="tx1"/>
                </a:solidFill>
              </a:rPr>
              <a:t>7</a:t>
            </a:r>
            <a:r>
              <a:rPr lang="ru-RU" sz="1900" b="1" dirty="0">
                <a:solidFill>
                  <a:schemeClr val="tx1"/>
                </a:solidFill>
              </a:rPr>
              <a:t>.2023г.)</a:t>
            </a:r>
            <a:endParaRPr lang="en-US" sz="1900" b="1" i="0" u="none" strike="noStrike" dirty="0">
              <a:solidFill>
                <a:srgbClr val="1A1A1A"/>
              </a:solidFill>
              <a:effectLst/>
            </a:endParaRP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ru-RU" sz="1900" b="1" i="0" u="none" strike="noStrike" dirty="0" err="1">
                <a:solidFill>
                  <a:schemeClr val="tx1"/>
                </a:solidFill>
                <a:effectLst/>
              </a:rPr>
              <a:t>Коломейцева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Н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.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В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.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ru-RU" sz="1900" b="1" i="0" u="none" strike="noStrike" dirty="0" err="1">
                <a:solidFill>
                  <a:schemeClr val="tx1"/>
                </a:solidFill>
                <a:effectLst/>
              </a:rPr>
              <a:t>Камнева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Г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.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П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.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, Исакова</a:t>
            </a:r>
            <a:r>
              <a:rPr lang="ru-RU" sz="1900" b="1" dirty="0">
                <a:solidFill>
                  <a:schemeClr val="tx1"/>
                </a:solidFill>
              </a:rPr>
              <a:t> В.П.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(</a:t>
            </a:r>
            <a:r>
              <a:rPr lang="en-US" sz="1900" b="1" dirty="0">
                <a:solidFill>
                  <a:schemeClr val="tx1"/>
                </a:solidFill>
              </a:rPr>
              <a:t>21</a:t>
            </a:r>
            <a:r>
              <a:rPr lang="ru-RU" sz="1900" b="1" dirty="0">
                <a:solidFill>
                  <a:schemeClr val="tx1"/>
                </a:solidFill>
              </a:rPr>
              <a:t>.0</a:t>
            </a:r>
            <a:r>
              <a:rPr lang="en-US" sz="1900" b="1" dirty="0">
                <a:solidFill>
                  <a:schemeClr val="tx1"/>
                </a:solidFill>
              </a:rPr>
              <a:t>7</a:t>
            </a:r>
            <a:r>
              <a:rPr lang="ru-RU" sz="1900" b="1" dirty="0">
                <a:solidFill>
                  <a:schemeClr val="tx1"/>
                </a:solidFill>
              </a:rPr>
              <a:t>.2023г.)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КПРФ Зюганова Г.А.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(</a:t>
            </a:r>
            <a:r>
              <a:rPr lang="en-US" sz="1900" b="1" dirty="0">
                <a:solidFill>
                  <a:schemeClr val="tx1"/>
                </a:solidFill>
              </a:rPr>
              <a:t>25</a:t>
            </a:r>
            <a:r>
              <a:rPr lang="ru-RU" sz="1900" b="1" dirty="0">
                <a:solidFill>
                  <a:schemeClr val="tx1"/>
                </a:solidFill>
              </a:rPr>
              <a:t>.0</a:t>
            </a:r>
            <a:r>
              <a:rPr lang="en-US" sz="1900" b="1" dirty="0">
                <a:solidFill>
                  <a:schemeClr val="tx1"/>
                </a:solidFill>
              </a:rPr>
              <a:t>7</a:t>
            </a:r>
            <a:r>
              <a:rPr lang="ru-RU" sz="1900" b="1" dirty="0">
                <a:solidFill>
                  <a:schemeClr val="tx1"/>
                </a:solidFill>
              </a:rPr>
              <a:t>.2023г.)</a:t>
            </a:r>
            <a:endParaRPr lang="en-US" sz="1900" b="1" i="0" u="none" strike="noStrike" dirty="0">
              <a:solidFill>
                <a:schemeClr val="tx1"/>
              </a:solidFill>
              <a:effectLst/>
            </a:endParaRPr>
          </a:p>
          <a:p>
            <a:r>
              <a:rPr lang="ru-RU" sz="1900" b="1" dirty="0">
                <a:solidFill>
                  <a:schemeClr val="tx1"/>
                </a:solidFill>
              </a:rPr>
              <a:t>Выступление депутатов Государственной Думы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Прокофьева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А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.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В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.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, Новикова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Д</a:t>
            </a:r>
            <a:r>
              <a:rPr lang="en-US" sz="1900" b="1" dirty="0">
                <a:solidFill>
                  <a:schemeClr val="tx1"/>
                </a:solidFill>
              </a:rPr>
              <a:t>.</a:t>
            </a:r>
            <a:r>
              <a:rPr lang="ru-RU" sz="1900" b="1" dirty="0">
                <a:solidFill>
                  <a:schemeClr val="tx1"/>
                </a:solidFill>
              </a:rPr>
              <a:t> Г</a:t>
            </a:r>
            <a:r>
              <a:rPr lang="en-US" sz="1900" b="1" dirty="0">
                <a:solidFill>
                  <a:schemeClr val="tx1"/>
                </a:solidFill>
              </a:rPr>
              <a:t>.</a:t>
            </a:r>
            <a:r>
              <a:rPr lang="ru-RU" sz="1900" b="1" i="0" u="none" strike="noStrike" dirty="0">
                <a:solidFill>
                  <a:schemeClr val="tx1"/>
                </a:solidFill>
                <a:effectLst/>
              </a:rPr>
              <a:t>, Корниенко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А</a:t>
            </a:r>
            <a:r>
              <a:rPr lang="en-US" sz="1900" b="1" dirty="0">
                <a:solidFill>
                  <a:schemeClr val="tx1"/>
                </a:solidFill>
              </a:rPr>
              <a:t>.</a:t>
            </a:r>
            <a:r>
              <a:rPr lang="ru-RU" sz="1900" b="1" dirty="0">
                <a:solidFill>
                  <a:schemeClr val="tx1"/>
                </a:solidFill>
              </a:rPr>
              <a:t>В</a:t>
            </a:r>
            <a:r>
              <a:rPr lang="en-US" sz="1900" b="1" dirty="0">
                <a:solidFill>
                  <a:schemeClr val="tx1"/>
                </a:solidFill>
              </a:rPr>
              <a:t>.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(</a:t>
            </a:r>
            <a:r>
              <a:rPr lang="en-US" sz="1900" b="1" dirty="0">
                <a:solidFill>
                  <a:schemeClr val="tx1"/>
                </a:solidFill>
              </a:rPr>
              <a:t>26</a:t>
            </a:r>
            <a:r>
              <a:rPr lang="ru-RU" sz="1900" b="1" dirty="0">
                <a:solidFill>
                  <a:schemeClr val="tx1"/>
                </a:solidFill>
              </a:rPr>
              <a:t>.0</a:t>
            </a:r>
            <a:r>
              <a:rPr lang="en-US" sz="1900" b="1" dirty="0">
                <a:solidFill>
                  <a:schemeClr val="tx1"/>
                </a:solidFill>
              </a:rPr>
              <a:t>7</a:t>
            </a:r>
            <a:r>
              <a:rPr lang="ru-RU" sz="1900" b="1" dirty="0">
                <a:solidFill>
                  <a:schemeClr val="tx1"/>
                </a:solidFill>
              </a:rPr>
              <a:t>.2023г.)</a:t>
            </a:r>
            <a:endParaRPr lang="en-US" sz="1900" b="1" i="0" u="none" strike="noStrike" dirty="0">
              <a:solidFill>
                <a:srgbClr val="1A1A1A"/>
              </a:solidFill>
              <a:effectLst/>
            </a:endParaRPr>
          </a:p>
          <a:p>
            <a:endParaRPr lang="en-US" sz="1900" b="1" dirty="0">
              <a:solidFill>
                <a:schemeClr val="tx1"/>
              </a:solidFill>
            </a:endParaRPr>
          </a:p>
          <a:p>
            <a:endParaRPr lang="en-US" sz="1900" b="1" i="0" u="none" strike="noStrike" dirty="0">
              <a:solidFill>
                <a:srgbClr val="1A1A1A"/>
              </a:solidFill>
              <a:effectLst/>
            </a:endParaRPr>
          </a:p>
          <a:p>
            <a:endParaRPr lang="ru-RU" sz="1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600" b="0" i="0" u="none" strike="noStrike" dirty="0">
              <a:solidFill>
                <a:srgbClr val="1A1A1A"/>
              </a:solidFill>
              <a:effectLst/>
              <a:latin typeface="YS Tex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2380" y="11277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88</a:t>
            </a:r>
          </a:p>
        </p:txBody>
      </p:sp>
    </p:spTree>
    <p:extLst>
      <p:ext uri="{BB962C8B-B14F-4D97-AF65-F5344CB8AC3E}">
        <p14:creationId xmlns:p14="http://schemas.microsoft.com/office/powerpoint/2010/main" val="7384065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99" y="202400"/>
            <a:ext cx="10231458" cy="1320800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Выступления депутатов Фракции КПРФ в Государственной Думе ФС РФ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98" y="297442"/>
            <a:ext cx="12078393" cy="6976872"/>
          </a:xfrm>
        </p:spPr>
        <p:txBody>
          <a:bodyPr>
            <a:noAutofit/>
          </a:bodyPr>
          <a:lstStyle/>
          <a:p>
            <a:endParaRPr lang="en-US" sz="1200" b="1" i="0" u="none" strike="noStrike" dirty="0">
              <a:solidFill>
                <a:srgbClr val="1A1A1A"/>
              </a:solidFill>
              <a:effectLst/>
            </a:endParaRPr>
          </a:p>
          <a:p>
            <a:pPr>
              <a:lnSpc>
                <a:spcPct val="107000"/>
              </a:lnSpc>
            </a:pPr>
            <a:r>
              <a:rPr lang="ru-RU" sz="1700" b="1" dirty="0">
                <a:solidFill>
                  <a:schemeClr val="tx1"/>
                </a:solidFill>
                <a:latin typeface="+mj-lt"/>
              </a:rPr>
              <a:t>Выступление депутата Государственной Думы, руководителя фракции </a:t>
            </a:r>
            <a:r>
              <a:rPr lang="ru-RU" sz="1700" b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Зюганова Г.А. (17.09.2023) </a:t>
            </a:r>
            <a:endParaRPr lang="ru-RU" sz="17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700" b="1" dirty="0">
                <a:solidFill>
                  <a:schemeClr val="tx1"/>
                </a:solidFill>
                <a:latin typeface="+mj-lt"/>
              </a:rPr>
              <a:t>Выступление депутата Государственной Думы, руководителя фракции </a:t>
            </a:r>
            <a:r>
              <a:rPr lang="ru-RU" sz="1700" b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Зюганова Г.А.</a:t>
            </a:r>
            <a:r>
              <a:rPr lang="ru-RU" sz="17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700" b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(19.09.2023) </a:t>
            </a:r>
            <a:endParaRPr lang="ru-RU" sz="17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700" b="1" dirty="0">
                <a:solidFill>
                  <a:schemeClr val="tx1"/>
                </a:solidFill>
                <a:latin typeface="+mj-lt"/>
              </a:rPr>
              <a:t>Выступление депутатов Государственной Думы </a:t>
            </a:r>
            <a:r>
              <a:rPr lang="ru-RU" sz="1700" b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Коломейцева Н.В., </a:t>
            </a:r>
            <a:r>
              <a:rPr lang="ru-RU" sz="1700" b="1" dirty="0" err="1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Камнева</a:t>
            </a:r>
            <a:r>
              <a:rPr lang="ru-RU" sz="1700" b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Г.П., Казанкова С.И. (20.09.2023) </a:t>
            </a:r>
            <a:endParaRPr lang="ru-RU" sz="17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700" b="1" dirty="0">
                <a:solidFill>
                  <a:schemeClr val="tx1"/>
                </a:solidFill>
                <a:latin typeface="+mj-lt"/>
              </a:rPr>
              <a:t>Выступление депутатов Государственной Думы </a:t>
            </a:r>
            <a:r>
              <a:rPr lang="ru-RU" sz="1700" b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Куринного А.В., Арефьева Н.В. (21.09.2023) </a:t>
            </a:r>
            <a:endParaRPr lang="ru-RU" sz="17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700" b="1" dirty="0">
                <a:solidFill>
                  <a:schemeClr val="tx1"/>
                </a:solidFill>
                <a:latin typeface="+mj-lt"/>
              </a:rPr>
              <a:t>Выступление депутата Государственной Думы, руководителя фракции </a:t>
            </a:r>
            <a:r>
              <a:rPr lang="ru-RU" sz="1700" b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Зюганова Г.А.</a:t>
            </a:r>
            <a:r>
              <a:rPr lang="ru-RU" sz="17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700" b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(26.09.2023) </a:t>
            </a:r>
          </a:p>
          <a:p>
            <a:pPr>
              <a:lnSpc>
                <a:spcPct val="107000"/>
              </a:lnSpc>
            </a:pPr>
            <a:r>
              <a:rPr lang="ru-RU" sz="1700" b="1" dirty="0">
                <a:solidFill>
                  <a:schemeClr val="tx1"/>
                </a:solidFill>
                <a:latin typeface="+mj-lt"/>
              </a:rPr>
              <a:t>Выступление депутатов Государственной Думы</a:t>
            </a:r>
            <a:r>
              <a:rPr lang="ru-RU" sz="1700" b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Дробот</a:t>
            </a:r>
            <a:r>
              <a:rPr lang="ru-RU" sz="1700" b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М.В., Прокофьева А.В., Исакова В.П. (27.09.2023)</a:t>
            </a:r>
            <a:endParaRPr lang="ru-RU" sz="17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700" b="1" dirty="0">
                <a:solidFill>
                  <a:schemeClr val="tx1"/>
                </a:solidFill>
                <a:latin typeface="+mj-lt"/>
              </a:rPr>
              <a:t>Выступление депутатов Государственной Думы </a:t>
            </a:r>
            <a:r>
              <a:rPr lang="ru-RU" sz="1700" b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Харитонова Н.М., Коломейцева Н.В., </a:t>
            </a:r>
            <a:r>
              <a:rPr lang="ru-RU" sz="1700" b="1" dirty="0" err="1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Камнева</a:t>
            </a:r>
            <a:r>
              <a:rPr lang="ru-RU" sz="1700" b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Г.П. (28.09.2023) </a:t>
            </a:r>
          </a:p>
          <a:p>
            <a:pPr>
              <a:lnSpc>
                <a:spcPct val="107000"/>
              </a:lnSpc>
            </a:pPr>
            <a:r>
              <a:rPr lang="ru-RU" sz="1700" b="1" dirty="0">
                <a:solidFill>
                  <a:schemeClr val="tx1"/>
                </a:solidFill>
                <a:latin typeface="+mj-lt"/>
              </a:rPr>
              <a:t>Выступление депутата Государственной Думы, руководителя фракции </a:t>
            </a:r>
            <a:r>
              <a:rPr lang="ru-RU" sz="1700" b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Зюганова Г.А. (10.10.2023) </a:t>
            </a:r>
            <a:endParaRPr lang="ru-RU" sz="17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700" b="1" dirty="0">
                <a:solidFill>
                  <a:schemeClr val="tx1"/>
                </a:solidFill>
                <a:latin typeface="+mj-lt"/>
              </a:rPr>
              <a:t>Выступление депутатов Государственной Думы </a:t>
            </a:r>
            <a:r>
              <a:rPr lang="ru-RU" sz="1700" b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Куринного А.В., Арефьева Н.В., Парфенова Д.А. (11.10.2023)</a:t>
            </a:r>
            <a:endParaRPr lang="ru-RU" sz="17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700" b="1" dirty="0">
                <a:solidFill>
                  <a:schemeClr val="tx1"/>
                </a:solidFill>
                <a:latin typeface="+mj-lt"/>
              </a:rPr>
              <a:t>Выступление депутатов Государственной Думы </a:t>
            </a:r>
            <a:r>
              <a:rPr lang="ru-RU" sz="1700" b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Коломейцева Н.В., Глазковой А.Е., </a:t>
            </a:r>
            <a:r>
              <a:rPr lang="ru-RU" sz="1700" b="1" dirty="0" err="1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Камнева</a:t>
            </a:r>
            <a:r>
              <a:rPr lang="ru-RU" sz="1700" b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Г.П. (12.10.2023) </a:t>
            </a:r>
          </a:p>
          <a:p>
            <a:pPr>
              <a:lnSpc>
                <a:spcPct val="107000"/>
              </a:lnSpc>
            </a:pPr>
            <a:r>
              <a:rPr lang="ru-RU" sz="1700" b="1" dirty="0">
                <a:solidFill>
                  <a:schemeClr val="tx1"/>
                </a:solidFill>
                <a:latin typeface="+mj-lt"/>
              </a:rPr>
              <a:t>Выступление депутатов Государственной Думы </a:t>
            </a:r>
            <a:r>
              <a:rPr lang="ru-RU" sz="1700" b="1" dirty="0">
                <a:solidFill>
                  <a:srgbClr val="1A1A1A"/>
                </a:solidFill>
                <a:latin typeface="+mj-lt"/>
              </a:rPr>
              <a:t>Куринного А.В., </a:t>
            </a:r>
            <a:r>
              <a:rPr lang="ru-RU" sz="1700" b="1" dirty="0">
                <a:solidFill>
                  <a:schemeClr val="tx1"/>
                </a:solidFill>
                <a:latin typeface="+mj-lt"/>
              </a:rPr>
              <a:t>Исакова В.П., </a:t>
            </a:r>
            <a:r>
              <a:rPr lang="ru-RU" sz="1700" b="1" dirty="0">
                <a:solidFill>
                  <a:srgbClr val="1A1A1A"/>
                </a:solidFill>
                <a:latin typeface="+mj-lt"/>
              </a:rPr>
              <a:t>Останиной Н.А.</a:t>
            </a:r>
            <a:r>
              <a:rPr lang="en-US" sz="1700" b="1" dirty="0">
                <a:solidFill>
                  <a:srgbClr val="1A1A1A"/>
                </a:solidFill>
                <a:latin typeface="+mj-lt"/>
              </a:rPr>
              <a:t> </a:t>
            </a:r>
            <a:r>
              <a:rPr lang="ru-RU" sz="1700" b="1" dirty="0">
                <a:solidFill>
                  <a:srgbClr val="1A1A1A"/>
                </a:solidFill>
                <a:latin typeface="+mj-lt"/>
              </a:rPr>
              <a:t>(18.10.2023)</a:t>
            </a:r>
            <a:endParaRPr lang="ru-RU" sz="1700" dirty="0">
              <a:latin typeface="+mj-lt"/>
            </a:endParaRPr>
          </a:p>
          <a:p>
            <a:pPr>
              <a:lnSpc>
                <a:spcPct val="107000"/>
              </a:lnSpc>
            </a:pPr>
            <a:endParaRPr lang="ru-RU" sz="1700" b="1" dirty="0">
              <a:solidFill>
                <a:srgbClr val="1A1A1A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ru-RU" sz="17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b="1" i="0" u="none" strike="noStrike" dirty="0">
              <a:solidFill>
                <a:srgbClr val="1A1A1A"/>
              </a:solidFill>
              <a:effectLst/>
              <a:latin typeface="YS Tex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2380" y="11277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89</a:t>
            </a:r>
          </a:p>
        </p:txBody>
      </p:sp>
    </p:spTree>
    <p:extLst>
      <p:ext uri="{BB962C8B-B14F-4D97-AF65-F5344CB8AC3E}">
        <p14:creationId xmlns:p14="http://schemas.microsoft.com/office/powerpoint/2010/main" val="75831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1355" y="152260"/>
            <a:ext cx="102342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2800" b="1" u="sng" dirty="0"/>
              <a:t>«Парламентские слушания»</a:t>
            </a:r>
            <a:br>
              <a:rPr lang="ru-RU" sz="2000" dirty="0"/>
            </a:b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584844"/>
              </p:ext>
            </p:extLst>
          </p:nvPr>
        </p:nvGraphicFramePr>
        <p:xfrm>
          <a:off x="281355" y="731329"/>
          <a:ext cx="9235845" cy="39624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081216">
                  <a:extLst>
                    <a:ext uri="{9D8B030D-6E8A-4147-A177-3AD203B41FA5}">
                      <a16:colId xmlns:a16="http://schemas.microsoft.com/office/drawing/2014/main" val="2991419140"/>
                    </a:ext>
                  </a:extLst>
                </a:gridCol>
                <a:gridCol w="8154629">
                  <a:extLst>
                    <a:ext uri="{9D8B030D-6E8A-4147-A177-3AD203B41FA5}">
                      <a16:colId xmlns:a16="http://schemas.microsoft.com/office/drawing/2014/main" val="4002273271"/>
                    </a:ext>
                  </a:extLst>
                </a:gridCol>
              </a:tblGrid>
              <a:tr h="9605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9.11.2023г.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Парламентские слушания на тему: «Реализация демографической политики в России: проблемы, перспективы развития и законодательные решения» (Комитет по вопросам семьи, женщин и детей,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отв.Останина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Н.А.)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35365370"/>
                  </a:ext>
                </a:extLst>
              </a:tr>
              <a:tr h="76162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18.12.2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Парламентские слушания на тему: «Социокультурная интеграция детей с нарушением слуха» (Комитет по вопросам семьи, женщин и детей,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отв.Останина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Н.А.)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54641034"/>
                  </a:ext>
                </a:extLst>
              </a:tr>
              <a:tr h="9605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06.12.2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Парламентские слушания: «Законодательное обеспечение  повышения доходности и рентабельности сельскохозяйственного производства» ( Комитет по аграрным вопросам,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отв.Кашин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.И.)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77604800"/>
                  </a:ext>
                </a:extLst>
              </a:tr>
              <a:tr h="95844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18.10.2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Парламентские слушания: «Законодательное обеспечение развития животноводства в России» (Комитет по аграрным вопросам,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отв.Кашин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.И.)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3492074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92" y="4771505"/>
            <a:ext cx="2758719" cy="2019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269" y="4767348"/>
            <a:ext cx="2547257" cy="2019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011" y="4767348"/>
            <a:ext cx="2547258" cy="2019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526" y="4767347"/>
            <a:ext cx="2547257" cy="20199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098431" y="128410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</a:t>
            </a:r>
            <a:r>
              <a:rPr lang="en-US" dirty="0"/>
              <a:t> </a:t>
            </a:r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043238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821" y="573579"/>
            <a:ext cx="11534066" cy="6342611"/>
          </a:xfrm>
        </p:spPr>
        <p:txBody>
          <a:bodyPr>
            <a:normAutofit/>
          </a:bodyPr>
          <a:lstStyle/>
          <a:p>
            <a:r>
              <a:rPr lang="ru-RU" sz="1750" b="1" dirty="0">
                <a:solidFill>
                  <a:schemeClr val="tx1"/>
                </a:solidFill>
              </a:rPr>
              <a:t>Выступление депутата Государственной Думы </a:t>
            </a:r>
            <a:r>
              <a:rPr lang="ru-RU" sz="1750" b="1" dirty="0" err="1">
                <a:solidFill>
                  <a:schemeClr val="tx1"/>
                </a:solidFill>
              </a:rPr>
              <a:t>Афонина</a:t>
            </a:r>
            <a:r>
              <a:rPr lang="ru-RU" sz="1750" b="1" dirty="0">
                <a:solidFill>
                  <a:schemeClr val="tx1"/>
                </a:solidFill>
              </a:rPr>
              <a:t> Ю.В. и депутатов фракции (19.10.2023)</a:t>
            </a:r>
          </a:p>
          <a:p>
            <a:r>
              <a:rPr lang="ru-RU" sz="1750" b="1" dirty="0">
                <a:solidFill>
                  <a:schemeClr val="tx1"/>
                </a:solidFill>
              </a:rPr>
              <a:t>Выступление депутата Государственной Думы Прусаковой М.Н., Новикова Д.Г., Калашникова Л.И. (24.10.2023) </a:t>
            </a:r>
          </a:p>
          <a:p>
            <a:r>
              <a:rPr lang="ru-RU" sz="1750" b="1" dirty="0">
                <a:solidFill>
                  <a:schemeClr val="tx1"/>
                </a:solidFill>
              </a:rPr>
              <a:t>Выступление депутатов Государственной Думы Филатовой И.А., Сулейманова Р.И., Куринного А.В., Арефьева Н.В. (25.10.2023)</a:t>
            </a:r>
          </a:p>
          <a:p>
            <a:r>
              <a:rPr lang="ru-RU" sz="1750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</a:t>
            </a:r>
            <a:r>
              <a:rPr lang="ru-RU" sz="175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Зюганова Г.А. (</a:t>
            </a:r>
            <a:r>
              <a:rPr lang="ru-RU" sz="1750" b="1" dirty="0">
                <a:solidFill>
                  <a:schemeClr val="tx1"/>
                </a:solidFill>
              </a:rPr>
              <a:t>26.10.2023) </a:t>
            </a:r>
          </a:p>
          <a:p>
            <a:r>
              <a:rPr lang="ru-RU" sz="1750" b="1" dirty="0">
                <a:solidFill>
                  <a:schemeClr val="tx1"/>
                </a:solidFill>
              </a:rPr>
              <a:t>Выступление депутата Государственной Думы </a:t>
            </a:r>
            <a:r>
              <a:rPr lang="ru-RU" sz="1750" b="1" dirty="0" err="1">
                <a:solidFill>
                  <a:schemeClr val="tx1"/>
                </a:solidFill>
              </a:rPr>
              <a:t>Афонина</a:t>
            </a:r>
            <a:r>
              <a:rPr lang="ru-RU" sz="1750" b="1" dirty="0">
                <a:solidFill>
                  <a:schemeClr val="tx1"/>
                </a:solidFill>
              </a:rPr>
              <a:t> Ю.В. и депутатов фракции (31.10.2023) </a:t>
            </a:r>
          </a:p>
          <a:p>
            <a:r>
              <a:rPr lang="ru-RU" sz="1750" b="1" dirty="0">
                <a:solidFill>
                  <a:schemeClr val="tx1"/>
                </a:solidFill>
              </a:rPr>
              <a:t>Выступление депутатов Государственной Думы Коломейцева Н.В., Прокофьева А.В., Бессонова Е.И. (01.11.2023) </a:t>
            </a:r>
          </a:p>
          <a:p>
            <a:r>
              <a:rPr lang="ru-RU" sz="1750" b="1" dirty="0">
                <a:solidFill>
                  <a:schemeClr val="tx1"/>
                </a:solidFill>
              </a:rPr>
              <a:t>Выступление депутатов Государственной Думы Коломейцева Н.В., Казанкова С.И., Смолина О.Н. (02.11.2023) </a:t>
            </a:r>
          </a:p>
          <a:p>
            <a:r>
              <a:rPr lang="ru-RU" sz="1750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</a:t>
            </a:r>
            <a:r>
              <a:rPr lang="ru-RU" sz="175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Зюганова Г.А.</a:t>
            </a:r>
            <a:r>
              <a:rPr lang="ru-RU" sz="1750" b="1" dirty="0">
                <a:solidFill>
                  <a:schemeClr val="tx1"/>
                </a:solidFill>
              </a:rPr>
              <a:t> и депутатов фракции (07.11.2023)</a:t>
            </a:r>
          </a:p>
          <a:p>
            <a:r>
              <a:rPr lang="ru-RU" sz="1750" b="1" dirty="0">
                <a:solidFill>
                  <a:schemeClr val="tx1"/>
                </a:solidFill>
              </a:rPr>
              <a:t>Выступление депутатов Государственной Думы Коломейцева Н.В., Прокофьева А.В., Михайлова О.А. (08.11.2023) </a:t>
            </a:r>
          </a:p>
          <a:p>
            <a:r>
              <a:rPr lang="ru-RU" sz="1750" b="1" dirty="0">
                <a:solidFill>
                  <a:schemeClr val="tx1"/>
                </a:solidFill>
              </a:rPr>
              <a:t>Выступление депутатов Государственной Думы Иванова Н.Н., </a:t>
            </a:r>
            <a:r>
              <a:rPr lang="ru-RU" sz="1750" b="1" dirty="0" err="1">
                <a:solidFill>
                  <a:schemeClr val="tx1"/>
                </a:solidFill>
              </a:rPr>
              <a:t>Камнева</a:t>
            </a:r>
            <a:r>
              <a:rPr lang="ru-RU" sz="1750" b="1" dirty="0">
                <a:solidFill>
                  <a:schemeClr val="tx1"/>
                </a:solidFill>
              </a:rPr>
              <a:t> Г.П., Осадчего Н.И. (09.11.2023) </a:t>
            </a:r>
          </a:p>
          <a:p>
            <a:endParaRPr lang="ru-RU" sz="1750" b="1" dirty="0">
              <a:solidFill>
                <a:schemeClr val="tx1"/>
              </a:solidFill>
            </a:endParaRPr>
          </a:p>
          <a:p>
            <a:endParaRPr lang="ru-RU" sz="1750" dirty="0">
              <a:solidFill>
                <a:schemeClr val="tx1"/>
              </a:solidFill>
            </a:endParaRPr>
          </a:p>
          <a:p>
            <a:endParaRPr lang="ru-RU" sz="1750" dirty="0">
              <a:solidFill>
                <a:schemeClr val="tx1"/>
              </a:solidFill>
            </a:endParaRPr>
          </a:p>
          <a:p>
            <a:endParaRPr lang="ru-RU" sz="1750" dirty="0"/>
          </a:p>
          <a:p>
            <a:endParaRPr lang="ru-RU" sz="175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045532" y="7955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90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1261" y="96181"/>
            <a:ext cx="10867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Выступления депутатов Фракции КПРФ в Государственной Думе ФС РФ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630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264" y="488079"/>
            <a:ext cx="11330247" cy="7038510"/>
          </a:xfrm>
        </p:spPr>
        <p:txBody>
          <a:bodyPr>
            <a:normAutofit/>
          </a:bodyPr>
          <a:lstStyle/>
          <a:p>
            <a:r>
              <a:rPr lang="ru-RU" sz="1650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</a:t>
            </a:r>
            <a:r>
              <a:rPr lang="ru-RU" sz="165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Зюганова Г.А.</a:t>
            </a:r>
            <a:r>
              <a:rPr lang="ru-RU" sz="1650" b="1" dirty="0">
                <a:solidFill>
                  <a:schemeClr val="tx1"/>
                </a:solidFill>
              </a:rPr>
              <a:t> и депутатов фракции (14.11.2023)</a:t>
            </a:r>
          </a:p>
          <a:p>
            <a:r>
              <a:rPr lang="ru-RU" sz="1650" b="1" dirty="0">
                <a:solidFill>
                  <a:schemeClr val="tx1"/>
                </a:solidFill>
              </a:rPr>
              <a:t>Выступление депутатов Государственной Думы Куринного А.В., Бессонова Е. И., Арефьева Н.В. (15.11.2023) </a:t>
            </a:r>
          </a:p>
          <a:p>
            <a:r>
              <a:rPr lang="ru-RU" sz="1650" b="1" dirty="0">
                <a:solidFill>
                  <a:schemeClr val="tx1"/>
                </a:solidFill>
              </a:rPr>
              <a:t>Выступление депутатов Государственной Думы Коломейцева Н.В., </a:t>
            </a:r>
            <a:r>
              <a:rPr lang="ru-RU" sz="1650" b="1" dirty="0" err="1">
                <a:solidFill>
                  <a:schemeClr val="tx1"/>
                </a:solidFill>
              </a:rPr>
              <a:t>Кумина</a:t>
            </a:r>
            <a:r>
              <a:rPr lang="ru-RU" sz="1650" b="1" dirty="0">
                <a:solidFill>
                  <a:schemeClr val="tx1"/>
                </a:solidFill>
              </a:rPr>
              <a:t> В.В., Бабича И.Н. (16.11.2023)</a:t>
            </a:r>
          </a:p>
          <a:p>
            <a:r>
              <a:rPr lang="ru-RU" sz="1650" b="1" dirty="0">
                <a:solidFill>
                  <a:schemeClr val="tx1"/>
                </a:solidFill>
              </a:rPr>
              <a:t>Выступление депутатов Государственной Думы Прусаковой М.Н., Осадчего Н.И., Останиной Н.А. (17.11.2023)</a:t>
            </a:r>
          </a:p>
          <a:p>
            <a:r>
              <a:rPr lang="ru-RU" sz="1650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</a:t>
            </a:r>
            <a:r>
              <a:rPr lang="ru-RU" sz="165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Зюганова Г.А.</a:t>
            </a:r>
            <a:r>
              <a:rPr lang="ru-RU" sz="1650" b="1" dirty="0">
                <a:solidFill>
                  <a:schemeClr val="tx1"/>
                </a:solidFill>
              </a:rPr>
              <a:t> (27.11.2023) </a:t>
            </a:r>
          </a:p>
          <a:p>
            <a:r>
              <a:rPr lang="ru-RU" sz="1650" b="1" dirty="0">
                <a:solidFill>
                  <a:schemeClr val="tx1"/>
                </a:solidFill>
              </a:rPr>
              <a:t>Выступление депутата Государственной Думы, руководителя фракции </a:t>
            </a:r>
            <a:r>
              <a:rPr lang="ru-RU" sz="165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Зюганова Г.А.</a:t>
            </a:r>
            <a:r>
              <a:rPr lang="ru-RU" sz="1650" b="1" dirty="0">
                <a:solidFill>
                  <a:schemeClr val="tx1"/>
                </a:solidFill>
              </a:rPr>
              <a:t> (28.11.2023) </a:t>
            </a:r>
          </a:p>
          <a:p>
            <a:r>
              <a:rPr lang="ru-RU" sz="1650" b="1" dirty="0">
                <a:solidFill>
                  <a:schemeClr val="tx1"/>
                </a:solidFill>
              </a:rPr>
              <a:t>Выступление депутатов Государственной Думы Останиной Н.А., Иванова Н.Н., Осадчего Н.И. (29.11.2023)</a:t>
            </a:r>
          </a:p>
          <a:p>
            <a:r>
              <a:rPr lang="ru-RU" sz="1650" b="1" dirty="0">
                <a:solidFill>
                  <a:schemeClr val="tx1"/>
                </a:solidFill>
              </a:rPr>
              <a:t>Выступление депутатов Государственной Думы Куринного А.В., Прокофьева А.В. , Корниенко А.В. (30.11.2023)</a:t>
            </a:r>
          </a:p>
          <a:p>
            <a:r>
              <a:rPr lang="ru-RU" sz="1650" b="1" dirty="0">
                <a:solidFill>
                  <a:schemeClr val="tx1"/>
                </a:solidFill>
              </a:rPr>
              <a:t>Выступление депутатов Государственной Думы </a:t>
            </a:r>
            <a:r>
              <a:rPr lang="ru-RU" sz="1650" b="1" dirty="0" err="1">
                <a:solidFill>
                  <a:schemeClr val="tx1"/>
                </a:solidFill>
              </a:rPr>
              <a:t>Афонина</a:t>
            </a:r>
            <a:r>
              <a:rPr lang="ru-RU" sz="1650" b="1" dirty="0">
                <a:solidFill>
                  <a:schemeClr val="tx1"/>
                </a:solidFill>
              </a:rPr>
              <a:t> Ю.В. и депутатов фракции (05.12.2023)</a:t>
            </a:r>
          </a:p>
          <a:p>
            <a:r>
              <a:rPr lang="ru-RU" sz="1650" b="1" dirty="0">
                <a:solidFill>
                  <a:schemeClr val="tx1"/>
                </a:solidFill>
              </a:rPr>
              <a:t>Выступление депутатов Государственной Думы Арефьева Н.В., Филатовой И.А., Глазковой А.Е. (06.12.23)</a:t>
            </a:r>
          </a:p>
          <a:p>
            <a:r>
              <a:rPr lang="ru-RU" sz="1650" b="1" dirty="0">
                <a:solidFill>
                  <a:schemeClr val="tx1"/>
                </a:solidFill>
              </a:rPr>
              <a:t>Выступление депутатов Государственной Думы </a:t>
            </a:r>
            <a:r>
              <a:rPr lang="ru-RU" sz="165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Коломейцева Н.В., Прокофьева А.В., Матвеева М.Н. (07.12.2023)</a:t>
            </a:r>
            <a:endParaRPr lang="ru-RU" sz="16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  <a:p>
            <a:endParaRPr lang="ru-RU" sz="1600" dirty="0"/>
          </a:p>
          <a:p>
            <a:endParaRPr lang="ru-RU" sz="1600" dirty="0"/>
          </a:p>
          <a:p>
            <a:endParaRPr lang="ru-RU" sz="1700" dirty="0"/>
          </a:p>
          <a:p>
            <a:endParaRPr lang="ru-RU" sz="1700" dirty="0"/>
          </a:p>
          <a:p>
            <a:pPr marL="0" indent="0">
              <a:buNone/>
            </a:pPr>
            <a:endParaRPr lang="ru-RU" sz="1700" dirty="0"/>
          </a:p>
          <a:p>
            <a:endParaRPr lang="ru-RU" sz="1700" dirty="0"/>
          </a:p>
          <a:p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45532" y="11874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91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0683" y="164914"/>
            <a:ext cx="947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Выступления депутатов Фракции КПРФ в Государственной Думе ФС РФ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385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360" y="189686"/>
            <a:ext cx="8490857" cy="14165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Общественно-политические мероприятия, проведённые по инициативе Фракции КПРФ в Государственной Думе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02" y="984252"/>
            <a:ext cx="5767451" cy="30027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66" y="3741236"/>
            <a:ext cx="4560026" cy="3040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609" y="1272388"/>
            <a:ext cx="3572645" cy="2381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45433" y="10571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92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153" y="3553097"/>
            <a:ext cx="452628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526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96" y="442462"/>
            <a:ext cx="9384156" cy="63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Отчёт Фракции КПРФ в Государственной Думе подготовили: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Смирнова Т.С.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Махмудов А.М.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Полозкова</a:t>
            </a:r>
            <a:r>
              <a:rPr lang="ru-RU" sz="2400" dirty="0">
                <a:solidFill>
                  <a:schemeClr val="tx1"/>
                </a:solidFill>
              </a:rPr>
              <a:t> Т.В.</a:t>
            </a:r>
          </a:p>
          <a:p>
            <a:r>
              <a:rPr lang="ru-RU" sz="2400" dirty="0">
                <a:solidFill>
                  <a:schemeClr val="tx1"/>
                </a:solidFill>
              </a:rPr>
              <a:t>Чумаков Л.А.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Карпенко А.А.</a:t>
            </a:r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       Спасибо за внимание! 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76603" y="119297"/>
            <a:ext cx="1146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Слайд 93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059445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0000"/>
      </a:accent1>
      <a:accent2>
        <a:srgbClr val="C00000"/>
      </a:accent2>
      <a:accent3>
        <a:srgbClr val="EC2020"/>
      </a:accent3>
      <a:accent4>
        <a:srgbClr val="C92D1D"/>
      </a:accent4>
      <a:accent5>
        <a:srgbClr val="F52121"/>
      </a:accent5>
      <a:accent6>
        <a:srgbClr val="C00000"/>
      </a:accent6>
      <a:hlink>
        <a:srgbClr val="CC9900"/>
      </a:hlink>
      <a:folHlink>
        <a:srgbClr val="96A9A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33603</TotalTime>
  <Words>9655</Words>
  <Application>Microsoft Office PowerPoint</Application>
  <PresentationFormat>Широкоэкранный</PresentationFormat>
  <Paragraphs>949</Paragraphs>
  <Slides>93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100" baseType="lpstr">
      <vt:lpstr>Arial</vt:lpstr>
      <vt:lpstr>Calibri</vt:lpstr>
      <vt:lpstr>Times New Roman</vt:lpstr>
      <vt:lpstr>Trebuchet MS</vt:lpstr>
      <vt:lpstr>Wingdings 3</vt:lpstr>
      <vt:lpstr>YS Text</vt:lpstr>
      <vt:lpstr>Аспект</vt:lpstr>
      <vt:lpstr>Отчёт о работе Фракции КПРФ в Государственной Думе ФС РФ  8 созыва  Москва  2023</vt:lpstr>
      <vt:lpstr>Презентация PowerPoint</vt:lpstr>
      <vt:lpstr>Презентация PowerPoint</vt:lpstr>
      <vt:lpstr>Презентация PowerPoint</vt:lpstr>
      <vt:lpstr>«Парламентские слушания» </vt:lpstr>
      <vt:lpstr>«Парламентские слушания» </vt:lpstr>
      <vt:lpstr>«Парламентские слушания» </vt:lpstr>
      <vt:lpstr>«Парламентские слушания» </vt:lpstr>
      <vt:lpstr>«Парламентские слушания» </vt:lpstr>
      <vt:lpstr>«Протокольные поручения» </vt:lpstr>
      <vt:lpstr>«Протокольные поручения» </vt:lpstr>
      <vt:lpstr>«Протокольные поручения» </vt:lpstr>
      <vt:lpstr>«Протокольные поручения» </vt:lpstr>
      <vt:lpstr>«Протокольные поручения» </vt:lpstr>
      <vt:lpstr>«Протокольные поручения» </vt:lpstr>
      <vt:lpstr>«Протокольные поручения»</vt:lpstr>
      <vt:lpstr>«Протокольные поручения» </vt:lpstr>
      <vt:lpstr>«Протокольные поручения»</vt:lpstr>
      <vt:lpstr>«Протокольные поручения»</vt:lpstr>
      <vt:lpstr>«Протокольные поручения»</vt:lpstr>
      <vt:lpstr>Презентация PowerPoint</vt:lpstr>
      <vt:lpstr>«Протокольные поручения»</vt:lpstr>
      <vt:lpstr>«Протокольные поручения»</vt:lpstr>
      <vt:lpstr>«Протокольные поручения»</vt:lpstr>
      <vt:lpstr>«Протокольные поручения»</vt:lpstr>
      <vt:lpstr>Презентация PowerPoint</vt:lpstr>
      <vt:lpstr>«Круглые столы»  </vt:lpstr>
      <vt:lpstr>«Круглые столы»  </vt:lpstr>
      <vt:lpstr>«Круглые столы»  </vt:lpstr>
      <vt:lpstr>«Круглые столы»  </vt:lpstr>
      <vt:lpstr>«Круглые столы»  </vt:lpstr>
      <vt:lpstr>«Круглые столы»  </vt:lpstr>
      <vt:lpstr>«Круглые столы»  </vt:lpstr>
      <vt:lpstr>«Круглые столы»  </vt:lpstr>
      <vt:lpstr>«Круглые столы»  </vt:lpstr>
      <vt:lpstr>«Выставки и концерты, организованные Фракцией КПРФ»</vt:lpstr>
      <vt:lpstr>«Выставки и концерты, организованные Фракцией КПРФ»</vt:lpstr>
      <vt:lpstr>«Выставки и концерты, организованные Фракцией КПРФ»</vt:lpstr>
      <vt:lpstr>«Выставки и концерты, организованные Фракцией КПРФ»</vt:lpstr>
      <vt:lpstr>«Выставки и концерты, организованные Фракцией КПРФ»</vt:lpstr>
      <vt:lpstr>«Выставки и концерты, организованные Фракцией КПРФ»</vt:lpstr>
      <vt:lpstr>«Выставки и концерты, организованные Фракцией КПРФ»</vt:lpstr>
      <vt:lpstr>«Выставки и концерты, организованные Фракцией КПРФ»</vt:lpstr>
      <vt:lpstr>«Выставки и концерты, организованные Фракцией КПРФ»</vt:lpstr>
      <vt:lpstr>Пресс-подходы депутатов Фракции КПРФ перед пленарными заседаниями  </vt:lpstr>
      <vt:lpstr>Руководство Фракции КПРФ выступило на информационных площадках   </vt:lpstr>
      <vt:lpstr>«Правительственные часы» </vt:lpstr>
      <vt:lpstr>«Правительственные часы» </vt:lpstr>
      <vt:lpstr>«Правительственные часы» </vt:lpstr>
      <vt:lpstr>«Правительственные часы» </vt:lpstr>
      <vt:lpstr>«Правительственные часы» </vt:lpstr>
      <vt:lpstr>«Правительственные часы» </vt:lpstr>
      <vt:lpstr>«Правительственные часы» </vt:lpstr>
      <vt:lpstr>«Правительственные часы» </vt:lpstr>
      <vt:lpstr>«Правительственные часы» </vt:lpstr>
      <vt:lpstr>«Правительственные часы» </vt:lpstr>
      <vt:lpstr>«Правительственные часы» </vt:lpstr>
      <vt:lpstr>«Правительственные часы» </vt:lpstr>
      <vt:lpstr>Экспертно-аналитические работы  В 2022 году были утверждены экспертно-аналитические исследования по следующим 5 актуальным темам, содержащим вопросы, связанные с восстановлением потенциала ряда стратегически важных отраслей промышленности и ускорением темпов реализации мер по импортозамещению в ведущих отраслях экономики страны:</vt:lpstr>
      <vt:lpstr>Экспертно-аналитические работы </vt:lpstr>
      <vt:lpstr>Экспертно-аналитические работы </vt:lpstr>
      <vt:lpstr>Участие депутатов Фракции КПРФ в Государственной Думе в отчётах руководителей Правительства Российской Федерации и федеральных министерств, федеральных  агентств и служб.   В адрес Председателя Правительства РФ Мишустина М.В.  Письменных направлено 89 вопросов Выступил от Фракции: Зюганов Г.А. Вопросы задали: Харитонов Н.М.; Кашин В.И.; Смолин О.Н.;  Сулейманов Р.И.; Коломейцев Н.В.      В адрес Председателя Банка России Набиуллиной Э.С   Письменных направлено 34 вопроса Выступил от Фракции Кумин В.В  Вопросы задали: Куринный А.В.; Матвеев М.Н.; Михайлов О.А.;  Арефьев Н.В., Лябихов Р.М.; Прокофьев А.В.  В адрес Председателя Счётной Палаты РФ Кудрина А.Л.  Письменных направлено 33 вопроса Выступил от Фракции Щапов М.В. Вопросы задали: Арефьев Н.В., Бессонов Е.И., Парфёнов Д.А.   В адрес Уполномоченного по правам человека Москальковой Т.Н.  Письменных направлено 13 вопросов Выступил от Фракции Смолин О.Н. Вопрос задал: Мархаев В.М.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отчетный период активно выступали в Государственной Думе следующие депутаты фракции КПРФ по актуальным социально-экономическим, политическим и иным вопросам в 10-минутках, проводимых перед заседаниями Государственной Думы: </vt:lpstr>
      <vt:lpstr>Выступления депутатов Фракции КПРФ в Государственной Думе ФС РФ   </vt:lpstr>
      <vt:lpstr>Выступления депутатов Фракции КПРФ в Государственной Думе ФС РФ</vt:lpstr>
      <vt:lpstr>Выступления депутатов Фракции КПРФ в Государственной Думе ФС РФ   </vt:lpstr>
      <vt:lpstr>Выступления депутатов Фракции КПРФ в Государственной Думе ФС РФ   </vt:lpstr>
      <vt:lpstr>Выступления депутатов Фракции КПРФ в Государственной Думе ФС РФ  </vt:lpstr>
      <vt:lpstr>Выступления депутатов Фракции КПРФ в Государственной Думе ФС РФ  </vt:lpstr>
      <vt:lpstr>Выступления депутатов Фракции КПРФ в Государственной Думе ФС РФ  </vt:lpstr>
      <vt:lpstr>Выступления депутатов Фракции КПРФ в Государственной Думе ФС РФ  </vt:lpstr>
      <vt:lpstr>Выступления депутатов Фракции КПРФ в Государственной Думе ФС РФ  </vt:lpstr>
      <vt:lpstr>Выступления депутатов Фракции КПРФ в Государственной Думе ФС РФ  </vt:lpstr>
      <vt:lpstr>Выступления депутатов Фракции КПРФ в Государственной Думе ФС РФ  </vt:lpstr>
      <vt:lpstr>Выступления депутатов Фракции КПРФ в Государственной Думе ФС РФ  </vt:lpstr>
      <vt:lpstr>Выступления депутатов Фракции КПРФ в Государственной Думе ФС РФ  </vt:lpstr>
      <vt:lpstr>Презентация PowerPoint</vt:lpstr>
      <vt:lpstr>Презентация PowerPoint</vt:lpstr>
      <vt:lpstr>Общественно-политические мероприятия, проведённые по инициативе Фракции КПРФ в Государственной Думе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за весеннюю сессию 2021-2022г. Государственной Думы</dc:title>
  <dc:creator>Ledovo</dc:creator>
  <cp:keywords>ЯНВАРЬ</cp:keywords>
  <cp:lastModifiedBy>Василий Дмитриевич федотов</cp:lastModifiedBy>
  <cp:revision>464</cp:revision>
  <cp:lastPrinted>2023-12-07T07:44:18Z</cp:lastPrinted>
  <dcterms:created xsi:type="dcterms:W3CDTF">2022-06-29T06:54:24Z</dcterms:created>
  <dcterms:modified xsi:type="dcterms:W3CDTF">2023-12-24T13:55:53Z</dcterms:modified>
</cp:coreProperties>
</file>